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05" r:id="rId4"/>
    <p:sldId id="274" r:id="rId5"/>
    <p:sldId id="309" r:id="rId6"/>
    <p:sldId id="308" r:id="rId7"/>
    <p:sldId id="295" r:id="rId8"/>
    <p:sldId id="267" r:id="rId9"/>
    <p:sldId id="289" r:id="rId10"/>
    <p:sldId id="313" r:id="rId11"/>
    <p:sldId id="290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E88B0F-FE18-4E73-B5AE-A02D42E22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809352-3FFC-4FA7-A715-5B1F3C141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B4ADCB-98D9-4936-B39F-2F1E28705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82EC-B170-4BBF-BF43-229A202E919B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A3F0E9-4E4C-42FE-83AF-922CEBFC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4F7875-70D8-4F8D-98F1-3BA5D22F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F9EE-B50D-4105-AA1D-F9B381CAF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75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DC6B71-CA48-4F9B-9506-9938B282C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946B92-E184-481E-8BA4-40C2C48C1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9CDE0C-FEE4-4CA5-B552-17B39EC90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82EC-B170-4BBF-BF43-229A202E919B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CB6DA9-97D9-46C9-A91A-18318EF78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6E23C2-FC41-49AB-A744-229C5295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F9EE-B50D-4105-AA1D-F9B381CAF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09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36193F-A647-4FA2-BC2E-8FBF70663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E34FD0-C3D3-4028-8596-BE9056E4F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81F2EF-C2E8-425D-9F88-2D4A882E9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82EC-B170-4BBF-BF43-229A202E919B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58797B-5FB0-4050-8FA5-F93F2B268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5B3D5C-379B-4D77-B6DB-2980DFDB9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F9EE-B50D-4105-AA1D-F9B381CAF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11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F439E-3523-4F4E-93C9-37F45F090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91D82D-8531-499E-A1AD-5BC00FAE9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E8565B-D248-4ABB-AE16-A47915B1A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82EC-B170-4BBF-BF43-229A202E919B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E1F854-E8FB-4569-A617-262FB63F8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DCF5D3-04D2-40E3-871B-8E488630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F9EE-B50D-4105-AA1D-F9B381CAF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80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BEB58D-5C8E-4396-92F1-E62840FEC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9FA493-EE06-41C6-9A3F-2ED694530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01F115-159D-4A02-9CBA-8BE157BFA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82EC-B170-4BBF-BF43-229A202E919B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D8105E-E048-47EE-B045-56D7744AC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E774B1-3966-4D0C-B204-A524A829C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F9EE-B50D-4105-AA1D-F9B381CAF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87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B2057E-5497-4D76-BE0C-0B1FAF6C8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6A9BBB-0C99-47D3-BDB3-3FD6E19C91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4DB4D3-8F68-4BA7-9D7B-C9391A3F0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259A189-6614-4D0B-B50A-B5408AEBD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82EC-B170-4BBF-BF43-229A202E919B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809E0E-7C4A-4B4C-B754-75092454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3EAC76-C546-41F1-8C50-4AD0157DC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F9EE-B50D-4105-AA1D-F9B381CAF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04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E7009-76E3-45D3-A99F-E4CE4FE3C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8B798F-B31E-4B75-99EA-7EABCD272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D8FC2CE-FBF4-4A0C-BAFB-3E994C322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4D16D7E-3394-4FCD-955D-D205D07F4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876F790-438F-422B-8ADE-CBDECA921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02431B2-FF56-4655-8E50-789EF0A76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82EC-B170-4BBF-BF43-229A202E919B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1D438DA-0BBA-465C-AF59-D31ABBBC7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56D4CE4-376B-4CAA-856D-BF49946B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F9EE-B50D-4105-AA1D-F9B381CAF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36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52409-DD0D-4874-A786-A54C80CFD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12F9DCF-3F06-4571-AB40-23EE18AC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82EC-B170-4BBF-BF43-229A202E919B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DBF6ED8-0F25-4DF0-9F0B-C6613282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DA9FB3-4C7A-4094-9639-063C9CDF0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F9EE-B50D-4105-AA1D-F9B381CAF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77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92648D8-3A46-4CB5-844E-73B73939F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82EC-B170-4BBF-BF43-229A202E919B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71310C3-B948-444A-BD96-D3790E9C2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0E66F5F-0CDD-42D5-8DDA-8CEEF0C09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F9EE-B50D-4105-AA1D-F9B381CAF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48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92064-90E8-43D9-AAAA-AFD3A395A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D82F5F-5352-4768-8C53-96E6BB72E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0FB6506-44D7-4AF5-BC4F-0506C1F7D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072DE1-3CD5-4285-AFA1-A59A5ED29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82EC-B170-4BBF-BF43-229A202E919B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8659DE-9536-4517-B1F7-6EB655A8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25809F-DD44-4FDB-B19A-35586E76B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F9EE-B50D-4105-AA1D-F9B381CAF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00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3F90CE-9EE0-4016-8BB5-E9E57A5D8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F366682-4B38-4666-9606-ECAB5B84ED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E8DACCF-19A3-493B-8745-03B085DBF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4B8170-1F80-4C46-9960-ED0E7600A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82EC-B170-4BBF-BF43-229A202E919B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374762-64BD-40BA-ABEC-F6728F11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31B7A5-8E5B-4165-B02C-9734477F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F9EE-B50D-4105-AA1D-F9B381CAF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65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0A5C677-EE1F-4BCD-8246-39E00117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1B6542-00AD-4A7E-B0BB-9FA4C66EB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4AA567-EDB2-40F3-A0E2-DAA4B70AC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482EC-B170-4BBF-BF43-229A202E919B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C46DFE-938E-41A3-8A04-AB683B2CEA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5C5C07-0A52-4AEA-995A-A0E8574A7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3F9EE-B50D-4105-AA1D-F9B381CAF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30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Zx3RR1TPlx8" TargetMode="External"/><Relationship Id="rId3" Type="http://schemas.openxmlformats.org/officeDocument/2006/relationships/hyperlink" Target="https://www.youtube.com/channel/UCzcGsfeP31j5htLxfpG2m6g?disable_polymer=true" TargetMode="External"/><Relationship Id="rId7" Type="http://schemas.openxmlformats.org/officeDocument/2006/relationships/hyperlink" Target="https://www.youtube.com/watch?v=CcNl6OOofl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1mn-tjflQSw" TargetMode="External"/><Relationship Id="rId5" Type="http://schemas.openxmlformats.org/officeDocument/2006/relationships/hyperlink" Target="https://www.youtube.com/watch?v=tppyZwI4_2g&amp;t=4s" TargetMode="External"/><Relationship Id="rId4" Type="http://schemas.openxmlformats.org/officeDocument/2006/relationships/hyperlink" Target="https://www.youtube.com/watch?v=gethlgK8onQ&amp;t=14s" TargetMode="External"/><Relationship Id="rId9" Type="http://schemas.openxmlformats.org/officeDocument/2006/relationships/hyperlink" Target="https://www.youtube.com/watch?v=IZVZ9bJBSR8&amp;t=41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00EF7A-60E0-48DE-8C5F-D0943FEA5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8912"/>
            <a:ext cx="5534508" cy="1600200"/>
          </a:xfrm>
        </p:spPr>
        <p:txBody>
          <a:bodyPr>
            <a:noAutofit/>
          </a:bodyPr>
          <a:lstStyle/>
          <a:p>
            <a:pPr algn="r"/>
            <a:r>
              <a:rPr lang="pt-BR" sz="7200" b="1" dirty="0">
                <a:latin typeface="Segoe Script" panose="030B0504020000000003" pitchFamily="66" charset="0"/>
              </a:rPr>
              <a:t>Portifólio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B7FA76B2-9303-44D3-A403-A5AAE0CBD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5065" y="2057400"/>
            <a:ext cx="5338899" cy="3811588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Segoe Script" panose="030B0504020000000003" pitchFamily="66" charset="0"/>
              </a:rPr>
              <a:t>Aline Sousa</a:t>
            </a:r>
          </a:p>
          <a:p>
            <a:endParaRPr lang="pt-BR" sz="3600" dirty="0">
              <a:latin typeface="Script MT Bold" panose="03040602040607080904" pitchFamily="66" charset="0"/>
            </a:endParaRPr>
          </a:p>
          <a:p>
            <a:pPr algn="r"/>
            <a:r>
              <a:rPr lang="pt-BR" sz="3600" b="1" dirty="0">
                <a:latin typeface="Segoe Script" panose="030B0504020000000003" pitchFamily="66" charset="0"/>
              </a:rPr>
              <a:t>Contadora de Histórias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99B7FF0-C9C8-4A4A-B67D-98A19D1F8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27" y="6163780"/>
            <a:ext cx="503583" cy="5391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D3380D7-EC6F-4218-991C-317A07D07252}"/>
              </a:ext>
            </a:extLst>
          </p:cNvPr>
          <p:cNvSpPr txBox="1"/>
          <p:nvPr/>
        </p:nvSpPr>
        <p:spPr>
          <a:xfrm>
            <a:off x="848593" y="6286500"/>
            <a:ext cx="1987826" cy="382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(88)992219815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0FA79A1-3FCD-40E2-875E-5EAB02B4B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000" y="6233092"/>
            <a:ext cx="503583" cy="50358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D98E8B25-2ABA-4FEF-B239-A5C6DCD7C4D8}"/>
              </a:ext>
            </a:extLst>
          </p:cNvPr>
          <p:cNvSpPr txBox="1"/>
          <p:nvPr/>
        </p:nvSpPr>
        <p:spPr>
          <a:xfrm>
            <a:off x="3126706" y="6286100"/>
            <a:ext cx="208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@aline.sousa.teatro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B0A79758-7DE0-4DA4-82E8-9D227D1B90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62" y="4759076"/>
            <a:ext cx="551283" cy="38452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EB9892D9-DE3E-4FDE-B3DA-7E09D5229519}"/>
              </a:ext>
            </a:extLst>
          </p:cNvPr>
          <p:cNvSpPr txBox="1"/>
          <p:nvPr/>
        </p:nvSpPr>
        <p:spPr>
          <a:xfrm>
            <a:off x="8801887" y="6372452"/>
            <a:ext cx="337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alinesousateatro@gmail.com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BDA8658A-A283-49F9-9B62-0C182C5431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7209" y="6294774"/>
            <a:ext cx="503583" cy="503583"/>
          </a:xfrm>
          <a:prstGeom prst="rect">
            <a:avLst/>
          </a:prstGeom>
        </p:spPr>
      </p:pic>
      <p:pic>
        <p:nvPicPr>
          <p:cNvPr id="18" name="Picture 3" descr="C:\Users\USUARIO\Desktop\backup1\Pictures\Alice - CEU\b3.jpg">
            <a:extLst>
              <a:ext uri="{FF2B5EF4-FFF2-40B4-BE49-F238E27FC236}">
                <a16:creationId xmlns:a16="http://schemas.microsoft.com/office/drawing/2014/main" id="{935E3FF9-C1CC-4B6C-A89C-6EFD2E208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23" y="281674"/>
            <a:ext cx="3938954" cy="590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F44F72B0-D79E-4B99-A8F9-4DF0D5BEEBB6}"/>
              </a:ext>
            </a:extLst>
          </p:cNvPr>
          <p:cNvSpPr txBox="1"/>
          <p:nvPr/>
        </p:nvSpPr>
        <p:spPr>
          <a:xfrm>
            <a:off x="9515059" y="6169618"/>
            <a:ext cx="180229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700" dirty="0"/>
              <a:t>Foto: Arquivo pessoal</a:t>
            </a:r>
            <a:endParaRPr lang="pt-BR" sz="8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3981FC3F-7960-4E4B-8177-DEB60FE89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749" y="6279437"/>
            <a:ext cx="435665" cy="435665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9F0752B1-6B24-4C8B-BCEC-2CD1A29155BE}"/>
              </a:ext>
            </a:extLst>
          </p:cNvPr>
          <p:cNvSpPr txBox="1"/>
          <p:nvPr/>
        </p:nvSpPr>
        <p:spPr>
          <a:xfrm>
            <a:off x="1423800" y="4781978"/>
            <a:ext cx="208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Aline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F2906DE-B623-4E09-BDA2-6F90AFCE89E9}"/>
              </a:ext>
            </a:extLst>
          </p:cNvPr>
          <p:cNvSpPr txBox="1"/>
          <p:nvPr/>
        </p:nvSpPr>
        <p:spPr>
          <a:xfrm>
            <a:off x="5744014" y="6319232"/>
            <a:ext cx="208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Aline.sousa.teatro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299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7">
            <a:extLst>
              <a:ext uri="{FF2B5EF4-FFF2-40B4-BE49-F238E27FC236}">
                <a16:creationId xmlns:a16="http://schemas.microsoft.com/office/drawing/2014/main" id="{5187DFD7-EB59-4ED9-935D-21EBFAADE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2933" y="2473231"/>
            <a:ext cx="3160865" cy="316086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077EADB-AAEB-46F3-9B2F-91ED4350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888" y="398773"/>
            <a:ext cx="10832767" cy="934091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>
                <a:latin typeface="Script MT Bold" panose="03040602040607080904" pitchFamily="66" charset="0"/>
              </a:rPr>
            </a:br>
            <a:br>
              <a:rPr lang="pt-BR" dirty="0">
                <a:latin typeface="Script MT Bold" panose="03040602040607080904" pitchFamily="66" charset="0"/>
              </a:rPr>
            </a:br>
            <a:br>
              <a:rPr lang="pt-BR" dirty="0">
                <a:latin typeface="Script MT Bold" panose="03040602040607080904" pitchFamily="66" charset="0"/>
              </a:rPr>
            </a:br>
            <a:br>
              <a:rPr lang="pt-BR" dirty="0">
                <a:latin typeface="Script MT Bold" panose="03040602040607080904" pitchFamily="66" charset="0"/>
              </a:rPr>
            </a:br>
            <a:br>
              <a:rPr lang="pt-BR" dirty="0">
                <a:latin typeface="Script MT Bold" panose="03040602040607080904" pitchFamily="66" charset="0"/>
              </a:rPr>
            </a:br>
            <a:br>
              <a:rPr lang="pt-BR" dirty="0">
                <a:latin typeface="Script MT Bold" panose="03040602040607080904" pitchFamily="66" charset="0"/>
              </a:rPr>
            </a:br>
            <a:br>
              <a:rPr lang="pt-BR" dirty="0">
                <a:latin typeface="Script MT Bold" panose="03040602040607080904" pitchFamily="66" charset="0"/>
              </a:rPr>
            </a:br>
            <a:r>
              <a:rPr lang="pt-BR" dirty="0">
                <a:latin typeface="Segoe Script" panose="030B0504020000000003" pitchFamily="66" charset="0"/>
              </a:rPr>
              <a:t>Rede de Contadores de Histórias do Ceará</a:t>
            </a:r>
            <a:br>
              <a:rPr lang="pt-BR" sz="4400" dirty="0">
                <a:latin typeface="Segoe Print" panose="02000600000000000000" pitchFamily="2" charset="0"/>
              </a:rPr>
            </a:br>
            <a:endParaRPr lang="pt-BR" dirty="0">
              <a:latin typeface="Script MT Bold" panose="03040602040607080904" pitchFamily="66" charset="0"/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12CBBE4-FF93-4DCE-976C-A8F34D1CA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5438" y="1268971"/>
            <a:ext cx="3859284" cy="1417954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pt-BR" dirty="0">
              <a:latin typeface="Segoe Script" panose="030B0504020000000003" pitchFamily="66" charset="0"/>
            </a:endParaRPr>
          </a:p>
          <a:p>
            <a:pPr marL="0" lvl="1" algn="ctr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Segoe Print" panose="02000600000000000000" pitchFamily="2" charset="0"/>
              </a:rPr>
              <a:t>Grupo de artista da palavra que se organizam com a intenção de fortalecer a linguagem das narrativas orais.</a:t>
            </a:r>
          </a:p>
          <a:p>
            <a:pPr marL="457200" lvl="1" indent="0" algn="just">
              <a:buNone/>
            </a:pPr>
            <a:endParaRPr lang="pt-BR" sz="2000" dirty="0">
              <a:latin typeface="Segoe Print" panose="02000600000000000000" pitchFamily="2" charset="0"/>
            </a:endParaRPr>
          </a:p>
        </p:txBody>
      </p:sp>
      <p:pic>
        <p:nvPicPr>
          <p:cNvPr id="8" name="Espaço Reservado para Conteúdo 8">
            <a:extLst>
              <a:ext uri="{FF2B5EF4-FFF2-40B4-BE49-F238E27FC236}">
                <a16:creationId xmlns:a16="http://schemas.microsoft.com/office/drawing/2014/main" id="{AC27050F-095E-4A6C-BD2A-8A0B8B47B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836" y="1820594"/>
            <a:ext cx="3380667" cy="4288657"/>
          </a:xfrm>
          <a:prstGeom prst="rect">
            <a:avLst/>
          </a:prstGeom>
        </p:spPr>
      </p:pic>
      <p:pic>
        <p:nvPicPr>
          <p:cNvPr id="11" name="Picture 3" descr="F:\CONTAÇÃO DE HISTORIAS\IMG_20200620_193812_420.jpg">
            <a:extLst>
              <a:ext uri="{FF2B5EF4-FFF2-40B4-BE49-F238E27FC236}">
                <a16:creationId xmlns:a16="http://schemas.microsoft.com/office/drawing/2014/main" id="{006B8E4B-C547-425D-A55B-6A285F376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44" y="2675486"/>
            <a:ext cx="3859284" cy="385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434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7EADB-AAEB-46F3-9B2F-91ED4350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dirty="0">
                <a:latin typeface="Script MT Bold" panose="03040602040607080904" pitchFamily="66" charset="0"/>
              </a:rPr>
            </a:br>
            <a:br>
              <a:rPr lang="pt-BR" dirty="0">
                <a:latin typeface="Script MT Bold" panose="03040602040607080904" pitchFamily="66" charset="0"/>
              </a:rPr>
            </a:br>
            <a:br>
              <a:rPr lang="pt-BR" dirty="0">
                <a:latin typeface="Script MT Bold" panose="03040602040607080904" pitchFamily="66" charset="0"/>
              </a:rPr>
            </a:br>
            <a:br>
              <a:rPr lang="pt-BR" dirty="0">
                <a:latin typeface="Script MT Bold" panose="03040602040607080904" pitchFamily="66" charset="0"/>
              </a:rPr>
            </a:br>
            <a:br>
              <a:rPr lang="pt-BR" dirty="0">
                <a:latin typeface="Script MT Bold" panose="03040602040607080904" pitchFamily="66" charset="0"/>
              </a:rPr>
            </a:br>
            <a:r>
              <a:rPr lang="pt-BR" sz="4400" dirty="0">
                <a:latin typeface="Segoe Script" panose="030B0504020000000003" pitchFamily="66" charset="0"/>
              </a:rPr>
              <a:t>Links</a:t>
            </a:r>
            <a:br>
              <a:rPr lang="pt-BR" dirty="0">
                <a:latin typeface="Script MT Bold" panose="03040602040607080904" pitchFamily="66" charset="0"/>
              </a:rPr>
            </a:br>
            <a:br>
              <a:rPr lang="pt-BR" dirty="0">
                <a:latin typeface="Script MT Bold" panose="03040602040607080904" pitchFamily="66" charset="0"/>
              </a:rPr>
            </a:br>
            <a:br>
              <a:rPr lang="pt-BR" dirty="0">
                <a:latin typeface="Script MT Bold" panose="03040602040607080904" pitchFamily="66" charset="0"/>
              </a:rPr>
            </a:br>
            <a:br>
              <a:rPr lang="pt-BR" dirty="0">
                <a:latin typeface="Script MT Bold" panose="03040602040607080904" pitchFamily="66" charset="0"/>
              </a:rPr>
            </a:br>
            <a:br>
              <a:rPr lang="pt-BR" sz="4400" dirty="0">
                <a:latin typeface="Segoe Print" panose="02000600000000000000" pitchFamily="2" charset="0"/>
              </a:rPr>
            </a:br>
            <a:endParaRPr lang="pt-BR" dirty="0">
              <a:latin typeface="Script MT Bold" panose="03040602040607080904" pitchFamily="66" charset="0"/>
            </a:endParaRPr>
          </a:p>
        </p:txBody>
      </p:sp>
      <p:sp>
        <p:nvSpPr>
          <p:cNvPr id="15" name="Espaço Reservado para Conteúdo 14">
            <a:extLst>
              <a:ext uri="{FF2B5EF4-FFF2-40B4-BE49-F238E27FC236}">
                <a16:creationId xmlns:a16="http://schemas.microsoft.com/office/drawing/2014/main" id="{C6E67C6F-5C67-49CD-92B2-FD85D639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140"/>
            <a:ext cx="10515600" cy="4351338"/>
          </a:xfrm>
        </p:spPr>
        <p:txBody>
          <a:bodyPr/>
          <a:lstStyle/>
          <a:p>
            <a:r>
              <a:rPr lang="pt-BR" dirty="0">
                <a:hlinkClick r:id="rId3"/>
              </a:rPr>
              <a:t>https://www.youtube.com/channel/UCzcGsfeP31j5htLxfpG2m6g?disable_polymer=true</a:t>
            </a:r>
            <a:endParaRPr lang="pt-BR" dirty="0">
              <a:hlinkClick r:id="rId4"/>
            </a:endParaRPr>
          </a:p>
          <a:p>
            <a:r>
              <a:rPr lang="pt-BR" dirty="0">
                <a:hlinkClick r:id="rId4"/>
              </a:rPr>
              <a:t>https://www.youtube.com/watch?v=gethlgK8onQ&amp;t=14s</a:t>
            </a:r>
            <a:endParaRPr lang="pt-BR" dirty="0"/>
          </a:p>
          <a:p>
            <a:r>
              <a:rPr lang="pt-BR" dirty="0">
                <a:hlinkClick r:id="rId5"/>
              </a:rPr>
              <a:t>https://www.youtube.com/watch?v=tppyZwI4_2g&amp;t=4s</a:t>
            </a:r>
            <a:endParaRPr lang="pt-BR" dirty="0"/>
          </a:p>
          <a:p>
            <a:r>
              <a:rPr lang="pt-BR" dirty="0">
                <a:hlinkClick r:id="rId6"/>
              </a:rPr>
              <a:t>https://www.youtube.com/watch?v=1mn-tjflQSw</a:t>
            </a:r>
            <a:endParaRPr lang="pt-BR" dirty="0"/>
          </a:p>
          <a:p>
            <a:r>
              <a:rPr lang="pt-BR" dirty="0">
                <a:hlinkClick r:id="rId7"/>
              </a:rPr>
              <a:t>https://www.youtube.com/watch?v=CcNl6OOoflg</a:t>
            </a:r>
            <a:endParaRPr lang="pt-BR" dirty="0"/>
          </a:p>
          <a:p>
            <a:r>
              <a:rPr lang="pt-BR" dirty="0">
                <a:hlinkClick r:id="rId8"/>
              </a:rPr>
              <a:t>https://www.youtube.com/watch?v=Zx3RR1TPlx8</a:t>
            </a:r>
            <a:endParaRPr lang="pt-BR" dirty="0"/>
          </a:p>
          <a:p>
            <a:r>
              <a:rPr lang="pt-BR" dirty="0">
                <a:hlinkClick r:id="rId9"/>
              </a:rPr>
              <a:t>https://www.youtube.com/watch?v=IZVZ9bJBSR8&amp;t=41s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602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7EADB-AAEB-46F3-9B2F-91ED4350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2097"/>
            <a:ext cx="5905569" cy="1030356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latin typeface="Segoe Script" panose="030B0504020000000003" pitchFamily="66" charset="0"/>
              </a:rPr>
              <a:t>Histórico da narradora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67C63E-BAC3-4A89-903A-C1434F0EC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627" y="1311965"/>
            <a:ext cx="7051877" cy="5343938"/>
          </a:xfrm>
        </p:spPr>
        <p:txBody>
          <a:bodyPr>
            <a:normAutofit fontScale="85000" lnSpcReduction="10000"/>
          </a:bodyPr>
          <a:lstStyle/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800" b="1" dirty="0">
                <a:latin typeface="Segoe Print" panose="02000600000000000000" pitchFamily="2" charset="0"/>
              </a:rPr>
              <a:t>Arte-Educador</a:t>
            </a:r>
            <a:r>
              <a:rPr lang="pt-BR" sz="1800" dirty="0">
                <a:latin typeface="Segoe Print" panose="02000600000000000000" pitchFamily="2" charset="0"/>
              </a:rPr>
              <a:t>a (2012), atuando em várias escolas do município de Barbalha-CE como professora de Arte, Contação de Histórias, Literatura e Redação; </a:t>
            </a:r>
            <a:r>
              <a:rPr lang="pt-BR" sz="1800" b="1" dirty="0">
                <a:latin typeface="Segoe Print" panose="02000600000000000000" pitchFamily="2" charset="0"/>
              </a:rPr>
              <a:t>Atriz</a:t>
            </a:r>
            <a:r>
              <a:rPr lang="pt-BR" sz="1800" dirty="0">
                <a:latin typeface="Segoe Print" panose="02000600000000000000" pitchFamily="2" charset="0"/>
              </a:rPr>
              <a:t> e </a:t>
            </a:r>
            <a:r>
              <a:rPr lang="pt-BR" sz="1800" b="1" dirty="0">
                <a:latin typeface="Segoe Print" panose="02000600000000000000" pitchFamily="2" charset="0"/>
              </a:rPr>
              <a:t>produtora</a:t>
            </a:r>
            <a:r>
              <a:rPr lang="pt-BR" sz="1800" dirty="0">
                <a:latin typeface="Segoe Print" panose="02000600000000000000" pitchFamily="2" charset="0"/>
              </a:rPr>
              <a:t> artístico-cultural do Grupo de Teatro Louco em Cena (2003); </a:t>
            </a:r>
            <a:r>
              <a:rPr lang="pt-BR" sz="1800" b="1" dirty="0">
                <a:latin typeface="Segoe Print" panose="02000600000000000000" pitchFamily="2" charset="0"/>
              </a:rPr>
              <a:t>Instrutora de Oficinas </a:t>
            </a:r>
            <a:r>
              <a:rPr lang="pt-BR" sz="1800" dirty="0">
                <a:latin typeface="Segoe Print" panose="02000600000000000000" pitchFamily="2" charset="0"/>
              </a:rPr>
              <a:t>de Arte / Educação / Cultura; </a:t>
            </a:r>
            <a:r>
              <a:rPr lang="pt-BR" sz="1800" b="1" dirty="0">
                <a:latin typeface="Segoe Print" panose="02000600000000000000" pitchFamily="2" charset="0"/>
              </a:rPr>
              <a:t>Integrante da diretoria </a:t>
            </a:r>
            <a:r>
              <a:rPr lang="pt-BR" sz="1800" dirty="0">
                <a:latin typeface="Segoe Print" panose="02000600000000000000" pitchFamily="2" charset="0"/>
              </a:rPr>
              <a:t>da Escola de Saberes de Barbalha – ESBA; </a:t>
            </a:r>
            <a:r>
              <a:rPr lang="pt-BR" sz="1800" b="1" dirty="0">
                <a:latin typeface="Segoe Print" panose="02000600000000000000" pitchFamily="2" charset="0"/>
              </a:rPr>
              <a:t>Contadora/Narradora de Histórias</a:t>
            </a:r>
            <a:r>
              <a:rPr lang="pt-BR" sz="1800" dirty="0">
                <a:latin typeface="Segoe Print" panose="02000600000000000000" pitchFamily="2" charset="0"/>
              </a:rPr>
              <a:t> com formação e parceria com a Escola de Narradores do Cariri / </a:t>
            </a:r>
            <a:r>
              <a:rPr lang="pt-BR" sz="1800" b="1" dirty="0">
                <a:latin typeface="Segoe Print" panose="02000600000000000000" pitchFamily="2" charset="0"/>
              </a:rPr>
              <a:t>Encenadora de Teatro</a:t>
            </a:r>
            <a:r>
              <a:rPr lang="pt-BR" sz="1800" dirty="0">
                <a:latin typeface="Segoe Print" panose="02000600000000000000" pitchFamily="2" charset="0"/>
              </a:rPr>
              <a:t>. Foi professora (temporária) da Universidade Regional do Cariri – URCA Departamento de Teatro – (2013-2017); </a:t>
            </a:r>
            <a:r>
              <a:rPr lang="pt-BR" sz="1800" b="1" dirty="0">
                <a:latin typeface="Segoe Print" panose="02000600000000000000" pitchFamily="2" charset="0"/>
              </a:rPr>
              <a:t>Pesquisadora</a:t>
            </a:r>
            <a:r>
              <a:rPr lang="pt-BR" sz="1800" dirty="0">
                <a:latin typeface="Segoe Print" panose="02000600000000000000" pitchFamily="2" charset="0"/>
              </a:rPr>
              <a:t> em Cultura Popular;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800" b="1" dirty="0">
                <a:latin typeface="Segoe Print" panose="02000600000000000000" pitchFamily="2" charset="0"/>
              </a:rPr>
              <a:t>Formada </a:t>
            </a:r>
            <a:r>
              <a:rPr lang="pt-BR" sz="1800" dirty="0">
                <a:latin typeface="Segoe Print" panose="02000600000000000000" pitchFamily="2" charset="0"/>
              </a:rPr>
              <a:t>em</a:t>
            </a:r>
            <a:r>
              <a:rPr lang="pt-BR" sz="1800" b="1" dirty="0">
                <a:latin typeface="Segoe Print" panose="02000600000000000000" pitchFamily="2" charset="0"/>
              </a:rPr>
              <a:t> </a:t>
            </a:r>
            <a:r>
              <a:rPr lang="pt-BR" sz="1800" dirty="0">
                <a:latin typeface="Segoe Print" panose="02000600000000000000" pitchFamily="2" charset="0"/>
              </a:rPr>
              <a:t>Teatro (2012) e </a:t>
            </a:r>
            <a:r>
              <a:rPr lang="pt-BR" sz="1800" b="1" dirty="0">
                <a:latin typeface="Segoe Print" panose="02000600000000000000" pitchFamily="2" charset="0"/>
              </a:rPr>
              <a:t>Especialista</a:t>
            </a:r>
            <a:r>
              <a:rPr lang="pt-BR" sz="1800" dirty="0">
                <a:latin typeface="Segoe Print" panose="02000600000000000000" pitchFamily="2" charset="0"/>
              </a:rPr>
              <a:t> em ensino da Língua Portuguesa e Arte-Educação (2015) - Universidade Regional do Cariri – URCA. Cursando Segunda graduação em Pedagogia e Pós graduação em Gestão Escolar.</a:t>
            </a:r>
          </a:p>
        </p:txBody>
      </p:sp>
      <p:pic>
        <p:nvPicPr>
          <p:cNvPr id="7" name="Picture 5" descr="A imagem pode conter: 1 pessoa, em pé e criança">
            <a:extLst>
              <a:ext uri="{FF2B5EF4-FFF2-40B4-BE49-F238E27FC236}">
                <a16:creationId xmlns:a16="http://schemas.microsoft.com/office/drawing/2014/main" id="{E85A023D-C7BC-4AA7-BA3F-FA818D68320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365" y="1212977"/>
            <a:ext cx="3275008" cy="5121563"/>
          </a:xfrm>
          <a:prstGeom prst="rect">
            <a:avLst/>
          </a:prstGeom>
          <a:noFill/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A4C8167-3498-43CB-877D-7B1C485A657F}"/>
              </a:ext>
            </a:extLst>
          </p:cNvPr>
          <p:cNvSpPr txBox="1"/>
          <p:nvPr/>
        </p:nvSpPr>
        <p:spPr>
          <a:xfrm>
            <a:off x="10575233" y="6315390"/>
            <a:ext cx="143295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700" dirty="0"/>
              <a:t>Foto: Arquivo pessoal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4099974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7EADB-AAEB-46F3-9B2F-91ED4350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1855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>
                <a:latin typeface="Segoe Script" panose="030B0504020000000003" pitchFamily="66" charset="0"/>
              </a:rPr>
            </a:br>
            <a:r>
              <a:rPr lang="pt-BR" sz="3100" dirty="0">
                <a:latin typeface="Segoe Script" panose="030B0504020000000003" pitchFamily="66" charset="0"/>
              </a:rPr>
              <a:t>Mostra Nacional de Contadores de Histórias nas Terras cariri – 2020/2019/2018/2017 </a:t>
            </a:r>
            <a:br>
              <a:rPr lang="pt-BR" sz="4400" dirty="0">
                <a:latin typeface="Segoe Print" panose="02000600000000000000" pitchFamily="2" charset="0"/>
              </a:rPr>
            </a:br>
            <a:endParaRPr lang="pt-BR" dirty="0">
              <a:latin typeface="Script MT Bold" panose="03040602040607080904" pitchFamily="66" charset="0"/>
            </a:endParaRP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E0B25B8-BD95-47F5-ADB0-55B4BFF6B7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0642" y="1187184"/>
            <a:ext cx="2340940" cy="3042035"/>
          </a:xfr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12CBBE4-FF93-4DCE-976C-A8F34D1CA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0994" y="1237388"/>
            <a:ext cx="5414430" cy="5692551"/>
          </a:xfrm>
        </p:spPr>
        <p:txBody>
          <a:bodyPr>
            <a:normAutofit/>
          </a:bodyPr>
          <a:lstStyle/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100" dirty="0">
                <a:latin typeface="Segoe Print" panose="02000600000000000000" pitchFamily="2" charset="0"/>
              </a:rPr>
              <a:t>A Mostra é um encontro organizado pelo Balaio de Histórias, Coletivo Camaradas e Narradores do Cariri com o intuito de reunir diferentes narrativas, promover encontro, encanto e fruição, além de ações formativas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pt-BR" sz="1100" dirty="0">
              <a:latin typeface="Segoe Print" panose="02000600000000000000" pitchFamily="2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pt-BR" sz="1100" dirty="0">
              <a:latin typeface="Segoe Print" panose="02000600000000000000" pitchFamily="2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pt-BR" sz="1100" dirty="0">
              <a:latin typeface="Segoe Print" panose="02000600000000000000" pitchFamily="2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pt-BR" sz="1100" dirty="0">
              <a:latin typeface="Segoe Print" panose="02000600000000000000" pitchFamily="2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pt-BR" sz="1100" dirty="0">
              <a:latin typeface="Segoe Print" panose="02000600000000000000" pitchFamily="2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pt-BR" sz="1100" dirty="0">
              <a:latin typeface="Segoe Print" panose="02000600000000000000" pitchFamily="2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pt-BR" sz="1100" dirty="0">
              <a:latin typeface="Segoe Print" panose="02000600000000000000" pitchFamily="2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pt-BR" sz="1100" dirty="0">
              <a:latin typeface="Segoe Print" panose="02000600000000000000" pitchFamily="2" charset="0"/>
            </a:endParaRPr>
          </a:p>
          <a:p>
            <a:pPr marL="457200" lvl="1" indent="0" algn="just">
              <a:lnSpc>
                <a:spcPct val="170000"/>
              </a:lnSpc>
              <a:buNone/>
            </a:pPr>
            <a:endParaRPr lang="pt-BR" sz="1100" dirty="0">
              <a:latin typeface="Segoe Print" panose="02000600000000000000" pitchFamily="2" charset="0"/>
            </a:endParaRPr>
          </a:p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1100" dirty="0">
              <a:latin typeface="Segoe Print" panose="02000600000000000000" pitchFamily="2" charset="0"/>
            </a:endParaRPr>
          </a:p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1100" dirty="0">
              <a:latin typeface="Segoe Print" panose="02000600000000000000" pitchFamily="2" charset="0"/>
            </a:endParaRPr>
          </a:p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100" dirty="0">
                <a:latin typeface="Segoe Print" panose="02000600000000000000" pitchFamily="2" charset="0"/>
              </a:rPr>
              <a:t>Narrativas na Mostra, na sequência da V a II: “Contos para crianças”, “”, “” e “”.</a:t>
            </a:r>
          </a:p>
        </p:txBody>
      </p:sp>
      <p:pic>
        <p:nvPicPr>
          <p:cNvPr id="7" name="Espaço Reservado para Conteúdo 7">
            <a:extLst>
              <a:ext uri="{FF2B5EF4-FFF2-40B4-BE49-F238E27FC236}">
                <a16:creationId xmlns:a16="http://schemas.microsoft.com/office/drawing/2014/main" id="{55A903D5-01A5-4673-8D22-65939AD11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5382" y="1187183"/>
            <a:ext cx="2140244" cy="2888910"/>
          </a:xfrm>
          <a:prstGeom prst="rect">
            <a:avLst/>
          </a:prstGeom>
        </p:spPr>
      </p:pic>
      <p:pic>
        <p:nvPicPr>
          <p:cNvPr id="11" name="Espaço Reservado para Conteúdo 6">
            <a:extLst>
              <a:ext uri="{FF2B5EF4-FFF2-40B4-BE49-F238E27FC236}">
                <a16:creationId xmlns:a16="http://schemas.microsoft.com/office/drawing/2014/main" id="{79B6F5EC-F539-4174-935B-580FA9F4D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5383" y="4155604"/>
            <a:ext cx="2140243" cy="2584021"/>
          </a:xfrm>
          <a:prstGeom prst="rect">
            <a:avLst/>
          </a:prstGeom>
        </p:spPr>
      </p:pic>
      <p:pic>
        <p:nvPicPr>
          <p:cNvPr id="10" name="Picture 4" descr="A imagem pode conter: uma ou mais pessoas e atividades ao ar livre">
            <a:extLst>
              <a:ext uri="{FF2B5EF4-FFF2-40B4-BE49-F238E27FC236}">
                <a16:creationId xmlns:a16="http://schemas.microsoft.com/office/drawing/2014/main" id="{137462D6-3858-4DFC-9663-C5F5B904D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50" y="2466956"/>
            <a:ext cx="4231556" cy="25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FCFA39B7-8645-470D-A8C5-6E0857CD2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219" y="4354391"/>
            <a:ext cx="2286363" cy="22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7917BF14-5C8B-4F0B-9F63-E034F080D14D}"/>
              </a:ext>
            </a:extLst>
          </p:cNvPr>
          <p:cNvSpPr txBox="1"/>
          <p:nvPr/>
        </p:nvSpPr>
        <p:spPr>
          <a:xfrm>
            <a:off x="3949138" y="4976921"/>
            <a:ext cx="180229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700" dirty="0"/>
              <a:t>Foto: Arquivo pessoal</a:t>
            </a:r>
            <a:endParaRPr lang="pt-BR" sz="8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8C722E1-BE52-42F7-B32B-B2670314C7FA}"/>
              </a:ext>
            </a:extLst>
          </p:cNvPr>
          <p:cNvSpPr txBox="1"/>
          <p:nvPr/>
        </p:nvSpPr>
        <p:spPr>
          <a:xfrm>
            <a:off x="7381458" y="6593682"/>
            <a:ext cx="180229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700" dirty="0"/>
              <a:t>Foto: Arquivo pessoal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1754967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7EADB-AAEB-46F3-9B2F-91ED4350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248703"/>
            <a:ext cx="10515600" cy="857161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>
                <a:latin typeface="Script MT Bold" panose="03040602040607080904" pitchFamily="66" charset="0"/>
              </a:rPr>
            </a:br>
            <a:r>
              <a:rPr lang="pt-BR" sz="4000" dirty="0">
                <a:latin typeface="Segoe Script" panose="030B0504020000000003" pitchFamily="66" charset="0"/>
              </a:rPr>
              <a:t>Ensaio Aberto </a:t>
            </a:r>
            <a:br>
              <a:rPr lang="pt-BR" sz="4000" dirty="0">
                <a:latin typeface="Segoe Script" panose="030B0504020000000003" pitchFamily="66" charset="0"/>
              </a:rPr>
            </a:br>
            <a:r>
              <a:rPr lang="pt-BR" sz="4000" dirty="0">
                <a:latin typeface="Segoe Script" panose="030B0504020000000003" pitchFamily="66" charset="0"/>
              </a:rPr>
              <a:t>Narrativas Orais</a:t>
            </a:r>
            <a:br>
              <a:rPr lang="pt-BR" sz="4000" dirty="0">
                <a:latin typeface="Segoe Print" panose="02000600000000000000" pitchFamily="2" charset="0"/>
              </a:rPr>
            </a:br>
            <a:endParaRPr lang="pt-BR" dirty="0">
              <a:latin typeface="Script MT Bold" panose="03040602040607080904" pitchFamily="66" charset="0"/>
            </a:endParaRP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3025BFCF-888B-4E42-815B-4287F560C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6600" y="6311994"/>
            <a:ext cx="5255773" cy="288447"/>
          </a:xfrm>
        </p:spPr>
        <p:txBody>
          <a:bodyPr>
            <a:normAutofit fontScale="92500"/>
          </a:bodyPr>
          <a:lstStyle/>
          <a:p>
            <a:pPr algn="ctr"/>
            <a:r>
              <a:rPr lang="pt-BR" sz="1400" b="0" dirty="0">
                <a:latin typeface="Segoe Print" panose="02000600000000000000" pitchFamily="2" charset="0"/>
              </a:rPr>
              <a:t>Programação semanal pelo Instagram: @narradorescariri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B4C7FD6-989E-4B0D-9263-BA150E3BB02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290" y="2952114"/>
            <a:ext cx="1822171" cy="1777880"/>
          </a:xfr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459F778-1A23-44A7-9738-54677FAF1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285" y="1550634"/>
            <a:ext cx="4835318" cy="4905583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dirty="0">
                <a:latin typeface="Segoe Print" panose="02000600000000000000" pitchFamily="2" charset="0"/>
              </a:rPr>
              <a:t>O Ensaio Aberto de Narrativas Orais surgiu diante do cenário da pandemia da COVID-19 com o intuito de promover ensaios e partilhas virtuais de histórias, concebido por uma grupo de Narradores do Cariri, recém formados pela Escola de Narradores – Turma Cariri.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dirty="0">
              <a:latin typeface="Segoe Print" panose="02000600000000000000" pitchFamily="2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dirty="0">
              <a:latin typeface="Segoe Print" panose="02000600000000000000" pitchFamily="2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dirty="0">
              <a:latin typeface="Segoe Print" panose="02000600000000000000" pitchFamily="2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dirty="0">
              <a:latin typeface="Segoe Print" panose="02000600000000000000" pitchFamily="2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dirty="0">
              <a:latin typeface="Segoe Print" panose="02000600000000000000" pitchFamily="2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dirty="0">
              <a:latin typeface="Segoe Print" panose="02000600000000000000" pitchFamily="2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dirty="0">
              <a:latin typeface="Segoe Print" panose="02000600000000000000" pitchFamily="2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dirty="0">
              <a:latin typeface="Segoe Print" panose="02000600000000000000" pitchFamily="2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dirty="0">
                <a:latin typeface="Segoe Print" panose="02000600000000000000" pitchFamily="2" charset="0"/>
              </a:rPr>
              <a:t>Hoje nos reunimos com Narradores espalhados por todo território brasileiro e fora dele, para além mar. Com esta iniciativa buscamos contribuir na transmissão de cultura através da literatura oral, bem como divulgar e expandir o universo das narrativas orais e promover intercâmbio entre profissionais da área de forma colaborativa.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FA27907-CF2B-411E-8014-C7E8C301D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810" y="2937502"/>
            <a:ext cx="1792492" cy="1792492"/>
          </a:xfrm>
          <a:prstGeom prst="rect">
            <a:avLst/>
          </a:prstGeom>
        </p:spPr>
      </p:pic>
      <p:pic>
        <p:nvPicPr>
          <p:cNvPr id="12" name="Picture 6" descr="C:\Users\USUARIO\Downloads\WhatsApp Image 2020-11-14 at 12.25.49 (5).jpeg">
            <a:extLst>
              <a:ext uri="{FF2B5EF4-FFF2-40B4-BE49-F238E27FC236}">
                <a16:creationId xmlns:a16="http://schemas.microsoft.com/office/drawing/2014/main" id="{CDC1BFE8-5DA8-4399-A2F5-97C171619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5" b="36717"/>
          <a:stretch/>
        </p:blipFill>
        <p:spPr bwMode="auto">
          <a:xfrm>
            <a:off x="6802399" y="1273461"/>
            <a:ext cx="2085832" cy="23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UARIO\Downloads\WhatsApp Image 2020-11-14 at 12.25.49 (4).jpeg">
            <a:extLst>
              <a:ext uri="{FF2B5EF4-FFF2-40B4-BE49-F238E27FC236}">
                <a16:creationId xmlns:a16="http://schemas.microsoft.com/office/drawing/2014/main" id="{8F491B60-8C35-4B8B-85F8-AAFAFE6C2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5" b="36500"/>
          <a:stretch/>
        </p:blipFill>
        <p:spPr bwMode="auto">
          <a:xfrm>
            <a:off x="9593797" y="1242871"/>
            <a:ext cx="2061624" cy="233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USUARIO\Downloads\WhatsApp Image 2020-11-14 at 12.25.49 (6).jpeg">
            <a:extLst>
              <a:ext uri="{FF2B5EF4-FFF2-40B4-BE49-F238E27FC236}">
                <a16:creationId xmlns:a16="http://schemas.microsoft.com/office/drawing/2014/main" id="{7266B94C-544E-45AF-A86C-56C163E0C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1" b="29770"/>
          <a:stretch/>
        </p:blipFill>
        <p:spPr bwMode="auto">
          <a:xfrm>
            <a:off x="6878186" y="3843129"/>
            <a:ext cx="1996592" cy="230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USUARIO\Downloads\WhatsApp Image 2020-11-14 at 12.25.49 (2).jpeg">
            <a:extLst>
              <a:ext uri="{FF2B5EF4-FFF2-40B4-BE49-F238E27FC236}">
                <a16:creationId xmlns:a16="http://schemas.microsoft.com/office/drawing/2014/main" id="{C61FF2FA-EFDD-4F1B-9BE2-947666BD9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6" b="37654"/>
          <a:stretch/>
        </p:blipFill>
        <p:spPr bwMode="auto">
          <a:xfrm>
            <a:off x="9519619" y="3816628"/>
            <a:ext cx="2085833" cy="22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52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7EADB-AAEB-46F3-9B2F-91ED4350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94" y="101240"/>
            <a:ext cx="10733015" cy="1159524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latin typeface="Segoe Script" panose="030B0504020000000003" pitchFamily="66" charset="0"/>
              </a:rPr>
              <a:t>Narrativas em eventos Online – Vídeos </a:t>
            </a:r>
            <a:br>
              <a:rPr lang="pt-BR" sz="4400" dirty="0">
                <a:latin typeface="Segoe Print" panose="02000600000000000000" pitchFamily="2" charset="0"/>
              </a:rPr>
            </a:br>
            <a:endParaRPr lang="pt-BR" dirty="0">
              <a:latin typeface="Script MT Bold" panose="03040602040607080904" pitchFamily="66" charset="0"/>
            </a:endParaRP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F74B7AC4-0C31-43D0-A7BC-4A8B6260B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09336" y="4520640"/>
            <a:ext cx="3152381" cy="2289631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1200" dirty="0">
                <a:latin typeface="Segoe Print" panose="02000600000000000000" pitchFamily="2" charset="0"/>
              </a:rPr>
              <a:t>Evento que reuniu vários contadores de histórias de diferentes lugares do Brasil e de outros países.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1200" dirty="0">
                <a:latin typeface="Segoe Print" panose="02000600000000000000" pitchFamily="2" charset="0"/>
              </a:rPr>
              <a:t>“O Pequeno Príncipe”.</a:t>
            </a:r>
          </a:p>
        </p:txBody>
      </p:sp>
      <p:pic>
        <p:nvPicPr>
          <p:cNvPr id="10" name="Espaço Reservado para Conteúdo 3">
            <a:extLst>
              <a:ext uri="{FF2B5EF4-FFF2-40B4-BE49-F238E27FC236}">
                <a16:creationId xmlns:a16="http://schemas.microsoft.com/office/drawing/2014/main" id="{7F6EFE24-BDE8-4BBF-87D2-18283C386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000" y="1161035"/>
            <a:ext cx="3110549" cy="3110549"/>
          </a:xfrm>
          <a:prstGeom prst="rect">
            <a:avLst/>
          </a:prstGeom>
        </p:spPr>
      </p:pic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E9CDD0EB-A0B0-411C-A2A9-FBE8AF847136}"/>
              </a:ext>
            </a:extLst>
          </p:cNvPr>
          <p:cNvSpPr txBox="1">
            <a:spLocks/>
          </p:cNvSpPr>
          <p:nvPr/>
        </p:nvSpPr>
        <p:spPr>
          <a:xfrm>
            <a:off x="6401758" y="4367502"/>
            <a:ext cx="3110549" cy="24730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200" dirty="0">
                <a:latin typeface="Segoe Print" panose="02000600000000000000" pitchFamily="2" charset="0"/>
              </a:rPr>
              <a:t>Rodada de Histórias dos Narradores Cariri na III Mostra do Brincar, promovida pelo Ponto de Cultura Coletivo Camaradas. Transmitido pelo </a:t>
            </a:r>
            <a:r>
              <a:rPr lang="pt-BR" sz="1200" dirty="0" err="1">
                <a:latin typeface="Segoe Print" panose="02000600000000000000" pitchFamily="2" charset="0"/>
              </a:rPr>
              <a:t>You</a:t>
            </a:r>
            <a:r>
              <a:rPr lang="pt-BR" sz="1200" dirty="0">
                <a:latin typeface="Segoe Print" panose="02000600000000000000" pitchFamily="2" charset="0"/>
              </a:rPr>
              <a:t> Tube e </a:t>
            </a:r>
            <a:r>
              <a:rPr lang="pt-BR" sz="1200" dirty="0" err="1">
                <a:latin typeface="Segoe Print" panose="02000600000000000000" pitchFamily="2" charset="0"/>
              </a:rPr>
              <a:t>facebook</a:t>
            </a:r>
            <a:r>
              <a:rPr lang="pt-BR" sz="1200" dirty="0">
                <a:latin typeface="Segoe Print" panose="02000600000000000000" pitchFamily="2" charset="0"/>
              </a:rPr>
              <a:t> da </a:t>
            </a:r>
            <a:r>
              <a:rPr lang="pt-BR" sz="1200" dirty="0" err="1">
                <a:latin typeface="Segoe Print" panose="02000600000000000000" pitchFamily="2" charset="0"/>
              </a:rPr>
              <a:t>Secult</a:t>
            </a:r>
            <a:r>
              <a:rPr lang="pt-BR" sz="1200" dirty="0">
                <a:latin typeface="Segoe Print" panose="02000600000000000000" pitchFamily="2" charset="0"/>
              </a:rPr>
              <a:t> Ceará, </a:t>
            </a:r>
            <a:r>
              <a:rPr lang="pt-BR" sz="1200" dirty="0" err="1">
                <a:latin typeface="Segoe Print" panose="02000600000000000000" pitchFamily="2" charset="0"/>
              </a:rPr>
              <a:t>Theatro</a:t>
            </a:r>
            <a:r>
              <a:rPr lang="pt-BR" sz="1200" dirty="0">
                <a:latin typeface="Segoe Print" panose="02000600000000000000" pitchFamily="2" charset="0"/>
              </a:rPr>
              <a:t> José de Alencar e Coletivo Camaradas.</a:t>
            </a:r>
          </a:p>
        </p:txBody>
      </p:sp>
      <p:pic>
        <p:nvPicPr>
          <p:cNvPr id="16" name="Espaço Reservado para Conteúdo 15">
            <a:extLst>
              <a:ext uri="{FF2B5EF4-FFF2-40B4-BE49-F238E27FC236}">
                <a16:creationId xmlns:a16="http://schemas.microsoft.com/office/drawing/2014/main" id="{F1CA450F-E7E8-4A32-A416-2D55D1B2F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2587" y="1140648"/>
            <a:ext cx="3152382" cy="3152382"/>
          </a:xfrm>
        </p:spPr>
      </p:pic>
    </p:spTree>
    <p:extLst>
      <p:ext uri="{BB962C8B-B14F-4D97-AF65-F5344CB8AC3E}">
        <p14:creationId xmlns:p14="http://schemas.microsoft.com/office/powerpoint/2010/main" val="70549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7EADB-AAEB-46F3-9B2F-91ED4350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94" y="101240"/>
            <a:ext cx="10733015" cy="1159524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latin typeface="Segoe Script" panose="030B0504020000000003" pitchFamily="66" charset="0"/>
              </a:rPr>
              <a:t>Narrativas em eventos Online – </a:t>
            </a:r>
            <a:r>
              <a:rPr lang="pt-BR" dirty="0" err="1">
                <a:latin typeface="Segoe Script" panose="030B0504020000000003" pitchFamily="66" charset="0"/>
              </a:rPr>
              <a:t>Lives</a:t>
            </a:r>
            <a:r>
              <a:rPr lang="pt-BR" dirty="0">
                <a:latin typeface="Segoe Script" panose="030B0504020000000003" pitchFamily="66" charset="0"/>
              </a:rPr>
              <a:t> </a:t>
            </a:r>
            <a:br>
              <a:rPr lang="pt-BR" sz="4400" dirty="0">
                <a:latin typeface="Segoe Print" panose="02000600000000000000" pitchFamily="2" charset="0"/>
              </a:rPr>
            </a:br>
            <a:endParaRPr lang="pt-BR" dirty="0">
              <a:latin typeface="Script MT Bold" panose="03040602040607080904" pitchFamily="66" charset="0"/>
            </a:endParaRP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F74B7AC4-0C31-43D0-A7BC-4A8B6260B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028" y="3569463"/>
            <a:ext cx="2354019" cy="2726702"/>
          </a:xfrm>
        </p:spPr>
        <p:txBody>
          <a:bodyPr>
            <a:normAutofit fontScale="47500" lnSpcReduction="20000"/>
          </a:bodyPr>
          <a:lstStyle/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dirty="0">
              <a:latin typeface="Segoe Script" panose="030B0504020000000003" pitchFamily="66" charset="0"/>
            </a:endParaRPr>
          </a:p>
          <a:p>
            <a:pPr marL="0" lvl="1" algn="just">
              <a:lnSpc>
                <a:spcPct val="170000"/>
              </a:lnSpc>
              <a:spcBef>
                <a:spcPts val="0"/>
              </a:spcBef>
            </a:pPr>
            <a:r>
              <a:rPr lang="pt-BR" sz="2300" dirty="0">
                <a:latin typeface="Segoe Print" panose="02000600000000000000" pitchFamily="2" charset="0"/>
              </a:rPr>
              <a:t>Narradores Cariri participam de forma especial com narrativas na Semana Nacional da Pessoa com Deficiência Intelectual e Múltipla 2020.</a:t>
            </a:r>
          </a:p>
          <a:p>
            <a:pPr marL="0" lvl="1" algn="just">
              <a:lnSpc>
                <a:spcPct val="170000"/>
              </a:lnSpc>
              <a:spcBef>
                <a:spcPts val="0"/>
              </a:spcBef>
            </a:pPr>
            <a:r>
              <a:rPr lang="pt-BR" sz="2300" dirty="0">
                <a:latin typeface="Segoe Print" panose="02000600000000000000" pitchFamily="2" charset="0"/>
              </a:rPr>
              <a:t>@apaejuazeirodonorte2018</a:t>
            </a:r>
          </a:p>
          <a:p>
            <a:pPr marL="0" lvl="1" algn="just">
              <a:lnSpc>
                <a:spcPct val="170000"/>
              </a:lnSpc>
              <a:spcBef>
                <a:spcPts val="0"/>
              </a:spcBef>
            </a:pPr>
            <a:endParaRPr lang="pt-BR" sz="2300" dirty="0">
              <a:latin typeface="Segoe Print" panose="02000600000000000000" pitchFamily="2" charset="0"/>
            </a:endParaRPr>
          </a:p>
          <a:p>
            <a:pPr marL="0" lvl="1" algn="just">
              <a:lnSpc>
                <a:spcPct val="170000"/>
              </a:lnSpc>
              <a:spcBef>
                <a:spcPts val="0"/>
              </a:spcBef>
            </a:pPr>
            <a:endParaRPr lang="pt-BR" sz="2400" dirty="0">
              <a:latin typeface="Segoe Print" panose="02000600000000000000" pitchFamily="2" charset="0"/>
            </a:endParaRPr>
          </a:p>
          <a:p>
            <a:pPr marL="0" lvl="1" algn="just">
              <a:lnSpc>
                <a:spcPct val="170000"/>
              </a:lnSpc>
              <a:spcBef>
                <a:spcPts val="0"/>
              </a:spcBef>
            </a:pPr>
            <a:endParaRPr lang="pt-BR" sz="2400" dirty="0">
              <a:latin typeface="Segoe Print" panose="02000600000000000000" pitchFamily="2" charset="0"/>
            </a:endParaRPr>
          </a:p>
          <a:p>
            <a:pPr marL="0" lvl="1" algn="just">
              <a:lnSpc>
                <a:spcPct val="170000"/>
              </a:lnSpc>
              <a:spcBef>
                <a:spcPts val="0"/>
              </a:spcBef>
            </a:pPr>
            <a:endParaRPr lang="pt-BR" sz="2400" dirty="0">
              <a:latin typeface="Segoe Print" panose="02000600000000000000" pitchFamily="2" charset="0"/>
            </a:endParaRPr>
          </a:p>
          <a:p>
            <a:pPr marL="0" lvl="1" algn="just">
              <a:lnSpc>
                <a:spcPct val="170000"/>
              </a:lnSpc>
              <a:spcBef>
                <a:spcPts val="0"/>
              </a:spcBef>
            </a:pPr>
            <a:endParaRPr lang="pt-BR" sz="2400" dirty="0">
              <a:latin typeface="Segoe Print" panose="02000600000000000000" pitchFamily="2" charset="0"/>
            </a:endParaRPr>
          </a:p>
          <a:p>
            <a:pPr marL="0" lvl="1" algn="just">
              <a:lnSpc>
                <a:spcPct val="170000"/>
              </a:lnSpc>
              <a:spcBef>
                <a:spcPts val="0"/>
              </a:spcBef>
            </a:pPr>
            <a:endParaRPr lang="pt-BR" sz="2300" dirty="0">
              <a:latin typeface="Segoe Print" panose="02000600000000000000" pitchFamily="2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pt-BR" sz="4000" dirty="0">
              <a:latin typeface="Segoe Print" panose="02000600000000000000" pitchFamily="2" charset="0"/>
            </a:endParaRPr>
          </a:p>
          <a:p>
            <a:pPr marL="0" lvl="1" algn="just">
              <a:lnSpc>
                <a:spcPct val="170000"/>
              </a:lnSpc>
              <a:spcBef>
                <a:spcPts val="0"/>
              </a:spcBef>
            </a:pPr>
            <a:endParaRPr lang="pt-BR" sz="2200" dirty="0">
              <a:latin typeface="Segoe Print" panose="02000600000000000000" pitchFamily="2" charset="0"/>
            </a:endParaRPr>
          </a:p>
        </p:txBody>
      </p:sp>
      <p:pic>
        <p:nvPicPr>
          <p:cNvPr id="16" name="Espaço Reservado para Conteúdo 7">
            <a:extLst>
              <a:ext uri="{FF2B5EF4-FFF2-40B4-BE49-F238E27FC236}">
                <a16:creationId xmlns:a16="http://schemas.microsoft.com/office/drawing/2014/main" id="{944E7362-0480-48F6-9E35-5E5BEDBA8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4812" y="3040988"/>
            <a:ext cx="2881018" cy="340443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5CE813A-BE1C-4C42-81D5-FC7203B7EB4B}"/>
              </a:ext>
            </a:extLst>
          </p:cNvPr>
          <p:cNvSpPr txBox="1"/>
          <p:nvPr/>
        </p:nvSpPr>
        <p:spPr>
          <a:xfrm>
            <a:off x="9605412" y="1286136"/>
            <a:ext cx="2328560" cy="523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600" dirty="0">
                <a:latin typeface="Segoe Print" panose="02000600000000000000" pitchFamily="2" charset="0"/>
              </a:rPr>
              <a:t>Na programação da Semana do Livro Infantil promovida pelo Sesc Ceará na Programação #tudoemcasafecomercio</a:t>
            </a:r>
            <a:endParaRPr lang="pt-BR" sz="2000" dirty="0">
              <a:latin typeface="Segoe Print" panose="02000600000000000000" pitchFamily="2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400" dirty="0">
                <a:latin typeface="Segoe Print" panose="02000600000000000000" pitchFamily="2" charset="0"/>
              </a:rPr>
              <a:t>15/04 – Narração de história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400" dirty="0">
                <a:latin typeface="Segoe Print" panose="02000600000000000000" pitchFamily="2" charset="0"/>
              </a:rPr>
              <a:t>“A Escola da Menina Feliz” reuniu contos com temas de solidariedade e afeto. Representando a Escola de Narradores Cariri.</a:t>
            </a:r>
            <a:endParaRPr lang="pt-BR" sz="2000" dirty="0">
              <a:latin typeface="Segoe Print" panose="02000600000000000000" pitchFamily="2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C6C618BE-C5E1-4B26-8FCA-F1C2E89B2E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67547" y="1417983"/>
            <a:ext cx="3238389" cy="368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FF0324D-C28C-4CE1-80FE-0AD4A4BF0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r="6076"/>
          <a:stretch/>
        </p:blipFill>
        <p:spPr bwMode="auto">
          <a:xfrm>
            <a:off x="7251393" y="1886592"/>
            <a:ext cx="2328560" cy="265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30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7EADB-AAEB-46F3-9B2F-91ED4350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72" y="496679"/>
            <a:ext cx="10289237" cy="616504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>
                <a:latin typeface="Segoe Script" panose="030B0504020000000003" pitchFamily="66" charset="0"/>
              </a:rPr>
            </a:br>
            <a:br>
              <a:rPr lang="pt-BR" dirty="0">
                <a:latin typeface="Segoe Script" panose="030B0504020000000003" pitchFamily="66" charset="0"/>
              </a:rPr>
            </a:br>
            <a:r>
              <a:rPr lang="pt-BR" sz="3600" dirty="0">
                <a:latin typeface="Segoe Script" panose="030B0504020000000003" pitchFamily="66" charset="0"/>
              </a:rPr>
              <a:t>Sessão de contos </a:t>
            </a:r>
            <a:br>
              <a:rPr lang="pt-BR" sz="3200" dirty="0">
                <a:latin typeface="Segoe Script" panose="030B0504020000000003" pitchFamily="66" charset="0"/>
              </a:rPr>
            </a:br>
            <a:br>
              <a:rPr lang="pt-BR" sz="4400" dirty="0">
                <a:latin typeface="Segoe Print" panose="02000600000000000000" pitchFamily="2" charset="0"/>
              </a:rPr>
            </a:br>
            <a:endParaRPr lang="pt-BR" dirty="0">
              <a:latin typeface="Script MT Bold" panose="03040602040607080904" pitchFamily="66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02BF42A6-7B9E-47E2-BB10-545012BA7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5" y="1436684"/>
            <a:ext cx="2682488" cy="476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FD02E759-8B39-496D-894B-F87C47852B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81" y="2661671"/>
            <a:ext cx="3489230" cy="196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A imagem pode conter: 1 pessoa, sentado">
            <a:extLst>
              <a:ext uri="{FF2B5EF4-FFF2-40B4-BE49-F238E27FC236}">
                <a16:creationId xmlns:a16="http://schemas.microsoft.com/office/drawing/2014/main" id="{18559D78-09CB-41D5-809B-DE35C42BE63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774" y="3538330"/>
            <a:ext cx="3869634" cy="2822991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CB650E8-AE95-40C9-BC9C-10766D37008E}"/>
              </a:ext>
            </a:extLst>
          </p:cNvPr>
          <p:cNvSpPr txBox="1"/>
          <p:nvPr/>
        </p:nvSpPr>
        <p:spPr>
          <a:xfrm>
            <a:off x="7646502" y="2796209"/>
            <a:ext cx="4094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Segoe Print" panose="02000600000000000000" pitchFamily="2" charset="0"/>
              </a:rPr>
              <a:t>Escola</a:t>
            </a:r>
            <a:r>
              <a:rPr lang="pt-BR" sz="1800" dirty="0">
                <a:latin typeface="Segoe Print" panose="02000600000000000000" pitchFamily="2" charset="0"/>
              </a:rPr>
              <a:t> de Saberes de Barbalha - ESBA</a:t>
            </a:r>
            <a:endParaRPr lang="pt-BR" dirty="0">
              <a:latin typeface="Segoe Print" panose="020006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6E7BF2F-F6B5-44A2-8304-18B1281838FD}"/>
              </a:ext>
            </a:extLst>
          </p:cNvPr>
          <p:cNvSpPr txBox="1"/>
          <p:nvPr/>
        </p:nvSpPr>
        <p:spPr>
          <a:xfrm>
            <a:off x="3207026" y="4744278"/>
            <a:ext cx="2987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Segoe Print" panose="02000600000000000000" pitchFamily="2" charset="0"/>
              </a:rPr>
              <a:t>Centro Cultural Banco do Nordeste – CCBNB Cariri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1C1CEC8-4212-4C13-A904-DA026D619D4C}"/>
              </a:ext>
            </a:extLst>
          </p:cNvPr>
          <p:cNvSpPr txBox="1"/>
          <p:nvPr/>
        </p:nvSpPr>
        <p:spPr>
          <a:xfrm>
            <a:off x="10495721" y="6328642"/>
            <a:ext cx="180229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700" dirty="0"/>
              <a:t>Foto: Arquivo pessoal</a:t>
            </a:r>
            <a:endParaRPr lang="pt-BR" sz="800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759D701-0186-4ACD-AC92-F7C96E7FBB88}"/>
              </a:ext>
            </a:extLst>
          </p:cNvPr>
          <p:cNvSpPr txBox="1"/>
          <p:nvPr/>
        </p:nvSpPr>
        <p:spPr>
          <a:xfrm>
            <a:off x="5585790" y="4585981"/>
            <a:ext cx="180229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700" dirty="0"/>
              <a:t>Foto: Arquivo pessoal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3458543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7EADB-AAEB-46F3-9B2F-91ED4350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70" y="173571"/>
            <a:ext cx="4808728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pt-BR" dirty="0">
                <a:latin typeface="Segoe Script" panose="030B0504020000000003" pitchFamily="66" charset="0"/>
              </a:rPr>
            </a:br>
            <a:r>
              <a:rPr lang="pt-BR" sz="2000" dirty="0">
                <a:latin typeface="Segoe Script" panose="030B0504020000000003" pitchFamily="66" charset="0"/>
              </a:rPr>
              <a:t>Conexão em cena –2019  </a:t>
            </a:r>
            <a:br>
              <a:rPr lang="pt-BR" sz="2000" dirty="0">
                <a:latin typeface="Segoe Script" panose="030B0504020000000003" pitchFamily="66" charset="0"/>
              </a:rPr>
            </a:br>
            <a:r>
              <a:rPr lang="pt-BR" sz="2000" dirty="0">
                <a:latin typeface="Segoe Script" panose="030B0504020000000003" pitchFamily="66" charset="0"/>
              </a:rPr>
              <a:t>Mostra de Contadores e Festival de teatro</a:t>
            </a:r>
            <a:br>
              <a:rPr lang="pt-BR" sz="4400" dirty="0">
                <a:latin typeface="Segoe Print" panose="02000600000000000000" pitchFamily="2" charset="0"/>
              </a:rPr>
            </a:br>
            <a:endParaRPr lang="pt-BR" dirty="0">
              <a:latin typeface="Script MT Bold" panose="03040602040607080904" pitchFamily="66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B66B096-5984-4408-8C31-374112494D8F}"/>
              </a:ext>
            </a:extLst>
          </p:cNvPr>
          <p:cNvSpPr txBox="1"/>
          <p:nvPr/>
        </p:nvSpPr>
        <p:spPr>
          <a:xfrm>
            <a:off x="215679" y="5327465"/>
            <a:ext cx="4919024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200" dirty="0">
                <a:latin typeface="Segoe Print" panose="02000600000000000000" pitchFamily="2" charset="0"/>
              </a:rPr>
              <a:t>Os Narradores Cariri partilharam suas narrativas  durante a programação do Festival, conectando a linguagem narrativa à linguagem teatral favorecendo o acesso a arte e fortalecendo a união entre os artistas.</a:t>
            </a:r>
            <a:endParaRPr lang="pt-BR" sz="1200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8DADAC3D-0489-411C-B32A-92D89C8BE2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04" y="1724422"/>
            <a:ext cx="3404170" cy="340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BD2F319A-C40E-4C0E-B4CC-23E3CA3511A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30" y="1895058"/>
            <a:ext cx="2915474" cy="3975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 descr="A imagem pode conter: 1 pessoa, sorrindo, texto">
            <a:extLst>
              <a:ext uri="{FF2B5EF4-FFF2-40B4-BE49-F238E27FC236}">
                <a16:creationId xmlns:a16="http://schemas.microsoft.com/office/drawing/2014/main" id="{8E752766-0E7F-4C1D-A0E4-A1AD0B93F99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132" y="1847761"/>
            <a:ext cx="2468231" cy="403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8323547A-7E63-4E84-88F0-08E673F7E883}"/>
              </a:ext>
            </a:extLst>
          </p:cNvPr>
          <p:cNvSpPr txBox="1">
            <a:spLocks/>
          </p:cNvSpPr>
          <p:nvPr/>
        </p:nvSpPr>
        <p:spPr>
          <a:xfrm>
            <a:off x="5605666" y="325971"/>
            <a:ext cx="6096003" cy="1398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br>
              <a:rPr lang="pt-BR" dirty="0">
                <a:latin typeface="Segoe Script" panose="030B0504020000000003" pitchFamily="66" charset="0"/>
              </a:rPr>
            </a:br>
            <a:r>
              <a:rPr lang="pt-BR" sz="4000" dirty="0">
                <a:latin typeface="Segoe Script" panose="030B0504020000000003" pitchFamily="66" charset="0"/>
              </a:rPr>
              <a:t>Narrativas em Festivais</a:t>
            </a:r>
            <a:br>
              <a:rPr lang="pt-BR" dirty="0">
                <a:latin typeface="Segoe Print" panose="02000600000000000000" pitchFamily="2" charset="0"/>
              </a:rPr>
            </a:br>
            <a:endParaRPr lang="pt-BR" dirty="0"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31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7EADB-AAEB-46F3-9B2F-91ED4350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0" y="252459"/>
            <a:ext cx="10373139" cy="1286343"/>
          </a:xfrm>
        </p:spPr>
        <p:txBody>
          <a:bodyPr>
            <a:normAutofit fontScale="90000"/>
          </a:bodyPr>
          <a:lstStyle/>
          <a:p>
            <a:pPr algn="ctr"/>
            <a:br>
              <a:rPr lang="pt-BR" sz="4400" dirty="0">
                <a:latin typeface="Segoe Print" panose="02000600000000000000" pitchFamily="2" charset="0"/>
              </a:rPr>
            </a:br>
            <a:r>
              <a:rPr lang="pt-BR" sz="4000" dirty="0">
                <a:latin typeface="Segoe Script" panose="030B0504020000000003" pitchFamily="66" charset="0"/>
              </a:rPr>
              <a:t>Escola de Narradores Cariri – fev./2019</a:t>
            </a:r>
            <a:br>
              <a:rPr lang="pt-BR" sz="4400" dirty="0">
                <a:latin typeface="Segoe Print" panose="02000600000000000000" pitchFamily="2" charset="0"/>
              </a:rPr>
            </a:br>
            <a:endParaRPr lang="pt-BR" dirty="0">
              <a:latin typeface="Script MT Bold" panose="03040602040607080904" pitchFamily="66" charset="0"/>
            </a:endParaRPr>
          </a:p>
        </p:txBody>
      </p:sp>
      <p:pic>
        <p:nvPicPr>
          <p:cNvPr id="8" name="Espaço Reservado para Conteúdo 9">
            <a:extLst>
              <a:ext uri="{FF2B5EF4-FFF2-40B4-BE49-F238E27FC236}">
                <a16:creationId xmlns:a16="http://schemas.microsoft.com/office/drawing/2014/main" id="{4B9C8B99-8A7D-41BE-976D-25406746B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1966" y="1538802"/>
            <a:ext cx="3440595" cy="4865644"/>
          </a:xfrm>
          <a:prstGeom prst="rect">
            <a:avLst/>
          </a:prstGeom>
        </p:spPr>
      </p:pic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04F2571A-1E31-41F2-AFD2-E7AE3984FCE2}"/>
              </a:ext>
            </a:extLst>
          </p:cNvPr>
          <p:cNvSpPr txBox="1">
            <a:spLocks/>
          </p:cNvSpPr>
          <p:nvPr/>
        </p:nvSpPr>
        <p:spPr>
          <a:xfrm>
            <a:off x="5618923" y="5592417"/>
            <a:ext cx="5936974" cy="907107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800" dirty="0">
                <a:latin typeface="Segoe Print" panose="02000600000000000000" pitchFamily="2" charset="0"/>
              </a:rPr>
              <a:t>Espetáculo de Conclusão Turma I Cariri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800" dirty="0">
                <a:latin typeface="Segoe Print" panose="02000600000000000000" pitchFamily="2" charset="0"/>
              </a:rPr>
              <a:t>Caldeirão de Histórias no Sopé do Araripe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800" dirty="0">
                <a:latin typeface="Segoe Print" panose="02000600000000000000" pitchFamily="2" charset="0"/>
              </a:rPr>
              <a:t>A história escolhida para o espetáculo foi “O Pequeno Príncipe”</a:t>
            </a:r>
          </a:p>
          <a:p>
            <a:pPr marL="0" indent="0">
              <a:buNone/>
            </a:pPr>
            <a:endParaRPr lang="pt-BR" sz="1800" dirty="0">
              <a:latin typeface="Segoe Print" panose="02000600000000000000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CD40C51-0CAD-4AE5-B419-6DEB12AACE80}"/>
              </a:ext>
            </a:extLst>
          </p:cNvPr>
          <p:cNvSpPr txBox="1"/>
          <p:nvPr/>
        </p:nvSpPr>
        <p:spPr>
          <a:xfrm>
            <a:off x="9409044" y="5294971"/>
            <a:ext cx="180229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700" dirty="0"/>
              <a:t>Foto: </a:t>
            </a:r>
            <a:endParaRPr lang="pt-BR" sz="800" dirty="0"/>
          </a:p>
        </p:txBody>
      </p:sp>
      <p:pic>
        <p:nvPicPr>
          <p:cNvPr id="7" name="Picture 5" descr="A imagem pode conter: 1 pessoa, em pé e criança">
            <a:extLst>
              <a:ext uri="{FF2B5EF4-FFF2-40B4-BE49-F238E27FC236}">
                <a16:creationId xmlns:a16="http://schemas.microsoft.com/office/drawing/2014/main" id="{E6188D5E-357A-4CA7-83B9-04B5922CCCB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138" y="1994852"/>
            <a:ext cx="2612207" cy="3300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70124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2316</TotalTime>
  <Words>779</Words>
  <Application>Microsoft Office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Script MT Bold</vt:lpstr>
      <vt:lpstr>Segoe Print</vt:lpstr>
      <vt:lpstr>Segoe Script</vt:lpstr>
      <vt:lpstr>Tema do Office</vt:lpstr>
      <vt:lpstr>Portifólio</vt:lpstr>
      <vt:lpstr>Histórico da narradora</vt:lpstr>
      <vt:lpstr> Mostra Nacional de Contadores de Histórias nas Terras cariri – 2020/2019/2018/2017  </vt:lpstr>
      <vt:lpstr> Ensaio Aberto  Narrativas Orais </vt:lpstr>
      <vt:lpstr>Narrativas em eventos Online – Vídeos  </vt:lpstr>
      <vt:lpstr>Narrativas em eventos Online – Lives  </vt:lpstr>
      <vt:lpstr>  Sessão de contos   </vt:lpstr>
      <vt:lpstr> Conexão em cena –2019   Mostra de Contadores e Festival de teatro </vt:lpstr>
      <vt:lpstr> Escola de Narradores Cariri – fev./2019 </vt:lpstr>
      <vt:lpstr>       Rede de Contadores de Histórias do Ceará </vt:lpstr>
      <vt:lpstr>     Links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Rebeca</dc:creator>
  <cp:lastModifiedBy>Rebeca</cp:lastModifiedBy>
  <cp:revision>453</cp:revision>
  <dcterms:created xsi:type="dcterms:W3CDTF">2020-11-13T13:53:20Z</dcterms:created>
  <dcterms:modified xsi:type="dcterms:W3CDTF">2020-12-04T16:58:47Z</dcterms:modified>
</cp:coreProperties>
</file>