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sldIdLst>
    <p:sldId id="256" r:id="rId2"/>
    <p:sldId id="257" r:id="rId3"/>
    <p:sldId id="258" r:id="rId4"/>
    <p:sldId id="28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3" r:id="rId14"/>
    <p:sldId id="284" r:id="rId15"/>
    <p:sldId id="285" r:id="rId16"/>
    <p:sldId id="286" r:id="rId17"/>
    <p:sldId id="260" r:id="rId18"/>
    <p:sldId id="261" r:id="rId19"/>
    <p:sldId id="262" r:id="rId20"/>
    <p:sldId id="265" r:id="rId21"/>
    <p:sldId id="267" r:id="rId22"/>
    <p:sldId id="266" r:id="rId23"/>
    <p:sldId id="268" r:id="rId24"/>
    <p:sldId id="269" r:id="rId25"/>
    <p:sldId id="270" r:id="rId26"/>
    <p:sldId id="289" r:id="rId27"/>
    <p:sldId id="271" r:id="rId28"/>
    <p:sldId id="272" r:id="rId29"/>
    <p:sldId id="263" r:id="rId30"/>
    <p:sldId id="287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6FAD6-0198-4FE8-B7A4-E7F262E2BDA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3AACEE5-37E9-45CD-BAE0-B583553719E8}">
      <dgm:prSet phldrT="[Texto]" custT="1"/>
      <dgm:spPr/>
      <dgm:t>
        <a:bodyPr/>
        <a:lstStyle/>
        <a:p>
          <a:r>
            <a:rPr lang="pt-BR" sz="2400" b="1" dirty="0" smtClean="0">
              <a:latin typeface="Calibri" pitchFamily="34" charset="0"/>
            </a:rPr>
            <a:t>Os direitos humanos são as condições necessárias e imprescindíveis para que qualquer ser humano </a:t>
          </a:r>
          <a:endParaRPr lang="pt-BR" sz="2400" dirty="0">
            <a:latin typeface="Calibri" pitchFamily="34" charset="0"/>
          </a:endParaRPr>
        </a:p>
      </dgm:t>
    </dgm:pt>
    <dgm:pt modelId="{3784A639-0DDE-4A2D-B22D-DD9A553B34EC}" type="parTrans" cxnId="{5D4FE98C-6A93-4A79-BB9D-C166F7BE57F8}">
      <dgm:prSet/>
      <dgm:spPr/>
      <dgm:t>
        <a:bodyPr/>
        <a:lstStyle/>
        <a:p>
          <a:endParaRPr lang="pt-BR"/>
        </a:p>
      </dgm:t>
    </dgm:pt>
    <dgm:pt modelId="{5D4AD869-472F-47CB-8DCC-E3912D260AD1}" type="sibTrans" cxnId="{5D4FE98C-6A93-4A79-BB9D-C166F7BE57F8}">
      <dgm:prSet/>
      <dgm:spPr>
        <a:solidFill>
          <a:srgbClr val="FFC000"/>
        </a:solidFill>
      </dgm:spPr>
      <dgm:t>
        <a:bodyPr/>
        <a:lstStyle/>
        <a:p>
          <a:endParaRPr lang="pt-BR"/>
        </a:p>
      </dgm:t>
    </dgm:pt>
    <dgm:pt modelId="{A02C9F7D-C0A8-4807-A468-2DE8A83C7135}">
      <dgm:prSet phldrT="[Texto]" custT="1"/>
      <dgm:spPr>
        <a:solidFill>
          <a:srgbClr val="ED6D03"/>
        </a:solidFill>
      </dgm:spPr>
      <dgm:t>
        <a:bodyPr/>
        <a:lstStyle/>
        <a:p>
          <a:r>
            <a:rPr lang="pt-BR" sz="2400" b="1" dirty="0" smtClean="0">
              <a:solidFill>
                <a:schemeClr val="bg1"/>
              </a:solidFill>
              <a:latin typeface="Calibri" pitchFamily="34" charset="0"/>
            </a:rPr>
            <a:t>- sem nenhuma distinção de sexo, raça, religião, opiniões políticas, condições sócio-econômicas e orientação sexual – </a:t>
          </a:r>
          <a:endParaRPr lang="pt-BR" sz="2400" dirty="0">
            <a:latin typeface="Calibri" pitchFamily="34" charset="0"/>
          </a:endParaRPr>
        </a:p>
      </dgm:t>
    </dgm:pt>
    <dgm:pt modelId="{CFC022E4-2CD1-4C6C-AA1A-DF443AC2F64A}" type="parTrans" cxnId="{463CA34C-07AC-4A43-B733-278EE4F4EB46}">
      <dgm:prSet/>
      <dgm:spPr/>
      <dgm:t>
        <a:bodyPr/>
        <a:lstStyle/>
        <a:p>
          <a:endParaRPr lang="pt-BR"/>
        </a:p>
      </dgm:t>
    </dgm:pt>
    <dgm:pt modelId="{D4978ACE-7281-4088-BA54-27063577B8C5}" type="sibTrans" cxnId="{463CA34C-07AC-4A43-B733-278EE4F4EB46}">
      <dgm:prSet/>
      <dgm:spPr>
        <a:solidFill>
          <a:srgbClr val="FF6600"/>
        </a:solidFill>
      </dgm:spPr>
      <dgm:t>
        <a:bodyPr/>
        <a:lstStyle/>
        <a:p>
          <a:endParaRPr lang="pt-BR"/>
        </a:p>
      </dgm:t>
    </dgm:pt>
    <dgm:pt modelId="{1CC2CC22-DCB5-4C79-9680-C6C1FA49C6BD}">
      <dgm:prSet phldrT="[Texto]" custT="1"/>
      <dgm:spPr/>
      <dgm:t>
        <a:bodyPr/>
        <a:lstStyle/>
        <a:p>
          <a:r>
            <a:rPr lang="pt-BR" sz="2400" b="1" dirty="0" smtClean="0">
              <a:latin typeface="Calibri" pitchFamily="34" charset="0"/>
            </a:rPr>
            <a:t>possa existir, se desenvolver plenamente como pessoa e participar plenamente da vida.</a:t>
          </a:r>
          <a:endParaRPr lang="pt-BR" sz="2400" dirty="0">
            <a:latin typeface="Calibri" pitchFamily="34" charset="0"/>
          </a:endParaRPr>
        </a:p>
      </dgm:t>
    </dgm:pt>
    <dgm:pt modelId="{7A7221D4-D75C-4BCC-955D-3C237A668F6F}" type="parTrans" cxnId="{88C25B25-0402-4581-B7A9-BB1A20147DA0}">
      <dgm:prSet/>
      <dgm:spPr/>
      <dgm:t>
        <a:bodyPr/>
        <a:lstStyle/>
        <a:p>
          <a:endParaRPr lang="pt-BR"/>
        </a:p>
      </dgm:t>
    </dgm:pt>
    <dgm:pt modelId="{5DE38766-1E6E-4743-B904-8C3F5B7BD28F}" type="sibTrans" cxnId="{88C25B25-0402-4581-B7A9-BB1A20147DA0}">
      <dgm:prSet/>
      <dgm:spPr/>
      <dgm:t>
        <a:bodyPr/>
        <a:lstStyle/>
        <a:p>
          <a:endParaRPr lang="pt-BR"/>
        </a:p>
      </dgm:t>
    </dgm:pt>
    <dgm:pt modelId="{D23D9A54-29EE-473C-8462-1FADC4486A51}" type="pres">
      <dgm:prSet presAssocID="{A806FAD6-0198-4FE8-B7A4-E7F262E2BDAF}" presName="linearFlow" presStyleCnt="0">
        <dgm:presLayoutVars>
          <dgm:resizeHandles val="exact"/>
        </dgm:presLayoutVars>
      </dgm:prSet>
      <dgm:spPr/>
    </dgm:pt>
    <dgm:pt modelId="{762153B3-C6ED-41E6-ABB0-A4A536922A23}" type="pres">
      <dgm:prSet presAssocID="{E3AACEE5-37E9-45CD-BAE0-B583553719E8}" presName="node" presStyleLbl="node1" presStyleIdx="0" presStyleCnt="3" custScaleX="191228" custScaleY="156838" custLinFactNeighborY="-12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26BBC3-5AD4-4BD7-826D-EAFAB4BECA28}" type="pres">
      <dgm:prSet presAssocID="{5D4AD869-472F-47CB-8DCC-E3912D260AD1}" presName="sibTrans" presStyleLbl="sibTrans2D1" presStyleIdx="0" presStyleCnt="2"/>
      <dgm:spPr/>
      <dgm:t>
        <a:bodyPr/>
        <a:lstStyle/>
        <a:p>
          <a:endParaRPr lang="pt-BR"/>
        </a:p>
      </dgm:t>
    </dgm:pt>
    <dgm:pt modelId="{BAC73AEA-9E87-46A0-BEF1-597DD91FC64B}" type="pres">
      <dgm:prSet presAssocID="{5D4AD869-472F-47CB-8DCC-E3912D260AD1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4A164C31-D9E5-4FA4-A214-35964656660E}" type="pres">
      <dgm:prSet presAssocID="{A02C9F7D-C0A8-4807-A468-2DE8A83C7135}" presName="node" presStyleLbl="node1" presStyleIdx="1" presStyleCnt="3" custScaleX="190552" custScaleY="1726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BD384F-FD98-4609-BFA1-5198CAE4F9D0}" type="pres">
      <dgm:prSet presAssocID="{D4978ACE-7281-4088-BA54-27063577B8C5}" presName="sibTrans" presStyleLbl="sibTrans2D1" presStyleIdx="1" presStyleCnt="2"/>
      <dgm:spPr/>
      <dgm:t>
        <a:bodyPr/>
        <a:lstStyle/>
        <a:p>
          <a:endParaRPr lang="pt-BR"/>
        </a:p>
      </dgm:t>
    </dgm:pt>
    <dgm:pt modelId="{98AF4DD9-00DC-4502-B045-53624ADC3F98}" type="pres">
      <dgm:prSet presAssocID="{D4978ACE-7281-4088-BA54-27063577B8C5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D54D1D39-DB7E-4177-AF68-525D61584655}" type="pres">
      <dgm:prSet presAssocID="{1CC2CC22-DCB5-4C79-9680-C6C1FA49C6BD}" presName="node" presStyleLbl="node1" presStyleIdx="2" presStyleCnt="3" custScaleX="186498" custScaleY="106439" custLinFactNeighborX="-195" custLinFactNeighborY="830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8C25B25-0402-4581-B7A9-BB1A20147DA0}" srcId="{A806FAD6-0198-4FE8-B7A4-E7F262E2BDAF}" destId="{1CC2CC22-DCB5-4C79-9680-C6C1FA49C6BD}" srcOrd="2" destOrd="0" parTransId="{7A7221D4-D75C-4BCC-955D-3C237A668F6F}" sibTransId="{5DE38766-1E6E-4743-B904-8C3F5B7BD28F}"/>
    <dgm:cxn modelId="{91FEE98B-31A3-4617-90C8-FC6B565BE4A1}" type="presOf" srcId="{5D4AD869-472F-47CB-8DCC-E3912D260AD1}" destId="{BAC73AEA-9E87-46A0-BEF1-597DD91FC64B}" srcOrd="1" destOrd="0" presId="urn:microsoft.com/office/officeart/2005/8/layout/process2"/>
    <dgm:cxn modelId="{463CA34C-07AC-4A43-B733-278EE4F4EB46}" srcId="{A806FAD6-0198-4FE8-B7A4-E7F262E2BDAF}" destId="{A02C9F7D-C0A8-4807-A468-2DE8A83C7135}" srcOrd="1" destOrd="0" parTransId="{CFC022E4-2CD1-4C6C-AA1A-DF443AC2F64A}" sibTransId="{D4978ACE-7281-4088-BA54-27063577B8C5}"/>
    <dgm:cxn modelId="{C5364067-153A-45C1-866D-56384CE9CC61}" type="presOf" srcId="{E3AACEE5-37E9-45CD-BAE0-B583553719E8}" destId="{762153B3-C6ED-41E6-ABB0-A4A536922A23}" srcOrd="0" destOrd="0" presId="urn:microsoft.com/office/officeart/2005/8/layout/process2"/>
    <dgm:cxn modelId="{8F939FD2-860E-419A-A3A5-7EF43EFDAA97}" type="presOf" srcId="{1CC2CC22-DCB5-4C79-9680-C6C1FA49C6BD}" destId="{D54D1D39-DB7E-4177-AF68-525D61584655}" srcOrd="0" destOrd="0" presId="urn:microsoft.com/office/officeart/2005/8/layout/process2"/>
    <dgm:cxn modelId="{97C94F5E-D380-4BF5-A159-E1790249AB08}" type="presOf" srcId="{5D4AD869-472F-47CB-8DCC-E3912D260AD1}" destId="{EA26BBC3-5AD4-4BD7-826D-EAFAB4BECA28}" srcOrd="0" destOrd="0" presId="urn:microsoft.com/office/officeart/2005/8/layout/process2"/>
    <dgm:cxn modelId="{1D3B7CE9-91B0-4EE0-9788-E8D8075DC4AA}" type="presOf" srcId="{D4978ACE-7281-4088-BA54-27063577B8C5}" destId="{3EBD384F-FD98-4609-BFA1-5198CAE4F9D0}" srcOrd="0" destOrd="0" presId="urn:microsoft.com/office/officeart/2005/8/layout/process2"/>
    <dgm:cxn modelId="{5D4FE98C-6A93-4A79-BB9D-C166F7BE57F8}" srcId="{A806FAD6-0198-4FE8-B7A4-E7F262E2BDAF}" destId="{E3AACEE5-37E9-45CD-BAE0-B583553719E8}" srcOrd="0" destOrd="0" parTransId="{3784A639-0DDE-4A2D-B22D-DD9A553B34EC}" sibTransId="{5D4AD869-472F-47CB-8DCC-E3912D260AD1}"/>
    <dgm:cxn modelId="{CB4D25C0-502F-4D22-8E2C-F481978E8C0A}" type="presOf" srcId="{A02C9F7D-C0A8-4807-A468-2DE8A83C7135}" destId="{4A164C31-D9E5-4FA4-A214-35964656660E}" srcOrd="0" destOrd="0" presId="urn:microsoft.com/office/officeart/2005/8/layout/process2"/>
    <dgm:cxn modelId="{38F0BDEF-F100-49F7-973A-13951A0BCF8C}" type="presOf" srcId="{A806FAD6-0198-4FE8-B7A4-E7F262E2BDAF}" destId="{D23D9A54-29EE-473C-8462-1FADC4486A51}" srcOrd="0" destOrd="0" presId="urn:microsoft.com/office/officeart/2005/8/layout/process2"/>
    <dgm:cxn modelId="{F366166E-A3F1-4BF1-8AAD-8C5A2564369E}" type="presOf" srcId="{D4978ACE-7281-4088-BA54-27063577B8C5}" destId="{98AF4DD9-00DC-4502-B045-53624ADC3F98}" srcOrd="1" destOrd="0" presId="urn:microsoft.com/office/officeart/2005/8/layout/process2"/>
    <dgm:cxn modelId="{053D0D0A-3696-493F-BEF1-47FA9C389615}" type="presParOf" srcId="{D23D9A54-29EE-473C-8462-1FADC4486A51}" destId="{762153B3-C6ED-41E6-ABB0-A4A536922A23}" srcOrd="0" destOrd="0" presId="urn:microsoft.com/office/officeart/2005/8/layout/process2"/>
    <dgm:cxn modelId="{33F5B738-D87E-470A-B2A6-93FAB07249A6}" type="presParOf" srcId="{D23D9A54-29EE-473C-8462-1FADC4486A51}" destId="{EA26BBC3-5AD4-4BD7-826D-EAFAB4BECA28}" srcOrd="1" destOrd="0" presId="urn:microsoft.com/office/officeart/2005/8/layout/process2"/>
    <dgm:cxn modelId="{A4ACC72F-993D-44E8-8314-0FCC1D26A1D7}" type="presParOf" srcId="{EA26BBC3-5AD4-4BD7-826D-EAFAB4BECA28}" destId="{BAC73AEA-9E87-46A0-BEF1-597DD91FC64B}" srcOrd="0" destOrd="0" presId="urn:microsoft.com/office/officeart/2005/8/layout/process2"/>
    <dgm:cxn modelId="{39D48557-10F4-43AF-B808-4CC81BC5E77C}" type="presParOf" srcId="{D23D9A54-29EE-473C-8462-1FADC4486A51}" destId="{4A164C31-D9E5-4FA4-A214-35964656660E}" srcOrd="2" destOrd="0" presId="urn:microsoft.com/office/officeart/2005/8/layout/process2"/>
    <dgm:cxn modelId="{97BAFB85-F0A6-4618-AFBE-0D5EC1C04185}" type="presParOf" srcId="{D23D9A54-29EE-473C-8462-1FADC4486A51}" destId="{3EBD384F-FD98-4609-BFA1-5198CAE4F9D0}" srcOrd="3" destOrd="0" presId="urn:microsoft.com/office/officeart/2005/8/layout/process2"/>
    <dgm:cxn modelId="{4098D53F-CE37-4BE0-B68A-571EDC553EE7}" type="presParOf" srcId="{3EBD384F-FD98-4609-BFA1-5198CAE4F9D0}" destId="{98AF4DD9-00DC-4502-B045-53624ADC3F98}" srcOrd="0" destOrd="0" presId="urn:microsoft.com/office/officeart/2005/8/layout/process2"/>
    <dgm:cxn modelId="{8E743C36-9444-46CA-826A-36AF675E80E4}" type="presParOf" srcId="{D23D9A54-29EE-473C-8462-1FADC4486A51}" destId="{D54D1D39-DB7E-4177-AF68-525D61584655}" srcOrd="4" destOrd="0" presId="urn:microsoft.com/office/officeart/2005/8/layout/process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CA57E-139E-4AD7-833E-14AB22B9FF4D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2E0ED-FBCB-41BF-A0F5-079590EDD1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2E0ED-FBCB-41BF-A0F5-079590EDD11E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2E0ED-FBCB-41BF-A0F5-079590EDD11E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2C4DFD0-D286-484D-B847-EB4E1981B90F}" type="datetimeFigureOut">
              <a:rPr lang="pt-BR" smtClean="0"/>
              <a:pPr/>
              <a:t>03/04/2014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1C70D69-345D-4529-A2EB-C7B87121B95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C&#237;cero%20Benigno\Desktop\Direitos%20Humnaos%20-%20Lutas%20e%20Conquistas\Sala%20de%20Not&#237;cias%20l%20Trajet&#243;rias%20dos%20Direitos%20Humanos.m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uQQrPC7WME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hyperlink" Target="http://www.sxc.hu/" TargetMode="External"/><Relationship Id="rId4" Type="http://schemas.openxmlformats.org/officeDocument/2006/relationships/hyperlink" Target="http://www.youtube.com/watch?v=3HJQYkrQCJk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7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C&#237;cero%20Benigno\Desktop\Direitos%20Humnaos%20-%20Lutas%20e%20Conquistas\A%20Hist&#243;ria%20dos%20Direitos%20Humanos%20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0100" y="2786058"/>
            <a:ext cx="7839100" cy="928694"/>
          </a:xfrm>
        </p:spPr>
        <p:txBody>
          <a:bodyPr>
            <a:normAutofit fontScale="25000" lnSpcReduction="20000"/>
          </a:bodyPr>
          <a:lstStyle/>
          <a:p>
            <a:endParaRPr lang="pt-BR" dirty="0" smtClean="0"/>
          </a:p>
          <a:p>
            <a:endParaRPr lang="pt-BR" dirty="0" smtClean="0"/>
          </a:p>
          <a:p>
            <a:pPr algn="ctr"/>
            <a:r>
              <a:rPr lang="pt-BR" sz="19200" b="1" dirty="0" smtClean="0"/>
              <a:t>DIREITOS HUMANOS</a:t>
            </a:r>
          </a:p>
          <a:p>
            <a:pPr algn="ctr"/>
            <a:endParaRPr lang="pt-BR" sz="12000" dirty="0" smtClean="0"/>
          </a:p>
          <a:p>
            <a:pPr algn="r"/>
            <a:endParaRPr lang="pt-BR" sz="17600" b="1" dirty="0" smtClean="0">
              <a:solidFill>
                <a:srgbClr val="0070C0"/>
              </a:solidFill>
              <a:latin typeface="Ariston-Normal-Italic" pitchFamily="2" charset="0"/>
            </a:endParaRPr>
          </a:p>
          <a:p>
            <a:pPr algn="r"/>
            <a:r>
              <a:rPr lang="pt-BR" sz="12800" b="1" i="1" dirty="0" err="1" smtClean="0">
                <a:solidFill>
                  <a:srgbClr val="0070C0"/>
                </a:solidFill>
                <a:latin typeface="Ariston-Normal-Italic" pitchFamily="2" charset="0"/>
              </a:rPr>
              <a:t>Profº</a:t>
            </a:r>
            <a:r>
              <a:rPr lang="pt-BR" sz="12800" b="1" i="1" dirty="0" smtClean="0">
                <a:solidFill>
                  <a:srgbClr val="0070C0"/>
                </a:solidFill>
                <a:latin typeface="Ariston-Normal-Italic" pitchFamily="2" charset="0"/>
              </a:rPr>
              <a:t>. Esp. Cícero Beni</a:t>
            </a:r>
            <a:r>
              <a:rPr lang="pt-BR" sz="12800" i="1" dirty="0" smtClean="0">
                <a:solidFill>
                  <a:srgbClr val="0070C0"/>
                </a:solidFill>
                <a:latin typeface="Ariston-Normal-Italic" pitchFamily="2" charset="0"/>
              </a:rPr>
              <a:t>g</a:t>
            </a:r>
            <a:r>
              <a:rPr lang="pt-BR" sz="12800" b="1" i="1" dirty="0" smtClean="0">
                <a:solidFill>
                  <a:srgbClr val="0070C0"/>
                </a:solidFill>
                <a:latin typeface="Ariston-Normal-Italic" pitchFamily="2" charset="0"/>
              </a:rPr>
              <a:t>no Almeida Neto</a:t>
            </a:r>
          </a:p>
          <a:p>
            <a:pPr algn="ctr"/>
            <a:endParaRPr lang="pt-BR" sz="12000" dirty="0" smtClean="0"/>
          </a:p>
          <a:p>
            <a:pPr algn="r"/>
            <a:r>
              <a:rPr lang="pt-BR" sz="12000" dirty="0" smtClean="0"/>
              <a:t>Iracema-CE, 08 de outubro de 2013</a:t>
            </a:r>
            <a:endParaRPr lang="pt-BR" sz="12000" dirty="0"/>
          </a:p>
        </p:txBody>
      </p:sp>
      <p:pic>
        <p:nvPicPr>
          <p:cNvPr id="5" name="Picture 6" descr="NOSSA ESCO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52"/>
            <a:ext cx="2562251" cy="192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1142976" y="357166"/>
          <a:ext cx="4997787" cy="1428760"/>
        </p:xfrm>
        <a:graphic>
          <a:graphicData uri="http://schemas.openxmlformats.org/presentationml/2006/ole">
            <p:oleObj spid="_x0000_s3074" r:id="rId4" imgW="15000000" imgH="4315427" progId="">
              <p:embed/>
            </p:oleObj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00100" y="1785926"/>
            <a:ext cx="5472113" cy="789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doni MT Black" pitchFamily="18" charset="0"/>
              </a:rPr>
              <a:t>11ª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MT Black" pitchFamily="18" charset="0"/>
              </a:rPr>
              <a:t>CREDE/NRDES- JAGUARIBE-CE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doni MT Black" pitchFamily="18" charset="0"/>
              </a:rPr>
              <a:t>EEM ENÉAS OLÍMPIO DA SILVA</a:t>
            </a: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Subtítulo 4"/>
          <p:cNvSpPr txBox="1">
            <a:spLocks/>
          </p:cNvSpPr>
          <p:nvPr/>
        </p:nvSpPr>
        <p:spPr>
          <a:xfrm>
            <a:off x="1785918" y="3571876"/>
            <a:ext cx="6400800" cy="571504"/>
          </a:xfrm>
          <a:prstGeom prst="rect">
            <a:avLst/>
          </a:prstGeom>
        </p:spPr>
        <p:txBody>
          <a:bodyPr tIns="0" rtlCol="0">
            <a:normAutofit/>
          </a:bodyPr>
          <a:lstStyle/>
          <a:p>
            <a:pPr marL="27432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t-BR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lutas pela igualdade</a:t>
            </a:r>
            <a:endParaRPr kumimoji="0" lang="pt-BR" sz="26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142976" y="214290"/>
            <a:ext cx="7532712" cy="6215105"/>
          </a:xfrm>
        </p:spPr>
        <p:txBody>
          <a:bodyPr>
            <a:normAutofit/>
          </a:bodyPr>
          <a:lstStyle/>
          <a:p>
            <a:pPr algn="just">
              <a:buFont typeface="Arial" charset="0"/>
              <a:buNone/>
            </a:pPr>
            <a:r>
              <a:rPr lang="pt-BR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SÉC. 19:</a:t>
            </a:r>
          </a:p>
          <a:p>
            <a:pPr algn="just">
              <a:buFont typeface="Arial" charset="0"/>
              <a:buNone/>
            </a:pPr>
            <a:endParaRPr lang="pt-BR" sz="2400" b="1" dirty="0" smtClean="0">
              <a:solidFill>
                <a:srgbClr val="F79646"/>
              </a:solidFill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As principais correntes políticas eram os liberais e os socialistas que</a:t>
            </a:r>
            <a:r>
              <a:rPr lang="pt-BR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,</a:t>
            </a:r>
            <a:r>
              <a:rPr lang="pt-BR" sz="2400" dirty="0" smtClean="0">
                <a:latin typeface="Arial" charset="0"/>
                <a:cs typeface="Arial" charset="0"/>
              </a:rPr>
              <a:t> mesmo de formas opostas, concentravam suas reivindicações</a:t>
            </a:r>
            <a:r>
              <a:rPr lang="pt-BR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,</a:t>
            </a:r>
            <a:r>
              <a:rPr lang="pt-BR" sz="2400" dirty="0" smtClean="0">
                <a:latin typeface="Arial" charset="0"/>
                <a:cs typeface="Arial" charset="0"/>
              </a:rPr>
              <a:t> principalmente na idéia de igualdade.</a:t>
            </a:r>
          </a:p>
          <a:p>
            <a:pPr algn="just">
              <a:buFont typeface="Arial" charset="0"/>
              <a:buNone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Calibri" pitchFamily="34" charset="0"/>
              <a:buAutoNum type="arabicPeriod"/>
            </a:pPr>
            <a:r>
              <a:rPr lang="pt-BR" sz="2400" b="1" dirty="0" smtClean="0">
                <a:latin typeface="Arial" charset="0"/>
                <a:cs typeface="Arial" charset="0"/>
              </a:rPr>
              <a:t>Liberais: </a:t>
            </a:r>
            <a:r>
              <a:rPr lang="pt-BR" sz="2400" dirty="0" smtClean="0">
                <a:latin typeface="Arial" charset="0"/>
                <a:cs typeface="Arial" charset="0"/>
              </a:rPr>
              <a:t>A igualdade concentra-se no campo dos direitos civis e políticos.</a:t>
            </a:r>
          </a:p>
          <a:p>
            <a:pPr algn="just">
              <a:buFont typeface="Calibri" pitchFamily="34" charset="0"/>
              <a:buAutoNum type="arabicPeriod"/>
            </a:pPr>
            <a:r>
              <a:rPr lang="pt-BR" sz="2400" b="1" dirty="0" smtClean="0">
                <a:latin typeface="Arial" charset="0"/>
                <a:cs typeface="Arial" charset="0"/>
              </a:rPr>
              <a:t>Socialistas:</a:t>
            </a:r>
            <a:r>
              <a:rPr lang="pt-BR" sz="2400" dirty="0" smtClean="0">
                <a:latin typeface="Arial" charset="0"/>
                <a:cs typeface="Arial" charset="0"/>
              </a:rPr>
              <a:t> A igualdade só será possível no campo social e econômico.</a:t>
            </a:r>
          </a:p>
          <a:p>
            <a:pPr algn="just">
              <a:buFont typeface="Calibri" pitchFamily="34" charset="0"/>
              <a:buAutoNum type="arabicPeriod"/>
            </a:pPr>
            <a:endParaRPr lang="pt-BR" sz="2400" dirty="0" smtClean="0">
              <a:latin typeface="Arial" charset="0"/>
              <a:cs typeface="Arial" charset="0"/>
            </a:endParaRPr>
          </a:p>
          <a:p>
            <a:endParaRPr lang="pt-BR" sz="2400" dirty="0" smtClean="0"/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5602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476250"/>
            <a:ext cx="7408888" cy="5667394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A formação dos grandes centros urbano-industriais europeus é marcada pela exploração da mão-de-obra operária.  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A defesa dos direitos humanos se dá na luta dos trabalhadores</a:t>
            </a:r>
            <a:r>
              <a:rPr lang="pt-BR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,</a:t>
            </a:r>
            <a:r>
              <a:rPr lang="pt-BR" sz="2400" dirty="0" smtClean="0">
                <a:latin typeface="Arial" charset="0"/>
                <a:cs typeface="Arial" charset="0"/>
              </a:rPr>
              <a:t> que reivindicam melhores condições de trabalho. 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O amadurecimento das organizações de </a:t>
            </a:r>
            <a:r>
              <a:rPr lang="pt-BR" sz="2400" dirty="0" smtClean="0">
                <a:solidFill>
                  <a:srgbClr val="F79646"/>
                </a:solidFill>
                <a:latin typeface="Arial" charset="0"/>
                <a:cs typeface="Arial" charset="0"/>
              </a:rPr>
              <a:t>lutas operárias </a:t>
            </a:r>
            <a:r>
              <a:rPr lang="pt-BR" sz="2400" dirty="0" smtClean="0">
                <a:latin typeface="Arial" charset="0"/>
                <a:cs typeface="Arial" charset="0"/>
              </a:rPr>
              <a:t>ampliaram os campos de reivindicações: passaram a se opor a qualquer tipo de exploração e a lutar por uma sociedade verdadeiramente livre e igualitária.</a:t>
            </a:r>
          </a:p>
          <a:p>
            <a:pPr algn="just" eaLnBrk="1" hangingPunct="1"/>
            <a:endParaRPr lang="pt-BR" sz="2800" dirty="0" smtClean="0">
              <a:latin typeface="Arial" charset="0"/>
              <a:cs typeface="Arial" charset="0"/>
            </a:endParaRP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6626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8"/>
          <p:cNvSpPr>
            <a:spLocks noGrp="1"/>
          </p:cNvSpPr>
          <p:nvPr>
            <p:ph idx="1"/>
          </p:nvPr>
        </p:nvSpPr>
        <p:spPr>
          <a:xfrm>
            <a:off x="1000100" y="357166"/>
            <a:ext cx="7686700" cy="576899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A </a:t>
            </a:r>
            <a:r>
              <a:rPr lang="pt-BR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DECLARAÇÃO UNIVERSAL DOS DIREITOS HUMANOS</a:t>
            </a:r>
            <a:r>
              <a:rPr lang="pt-BR" sz="2400" dirty="0" smtClean="0">
                <a:latin typeface="Arial" charset="0"/>
                <a:cs typeface="Arial" charset="0"/>
              </a:rPr>
              <a:t>, de 1948, representa um marco na </a:t>
            </a:r>
            <a:r>
              <a:rPr lang="pt-BR" sz="2400" dirty="0" err="1" smtClean="0">
                <a:latin typeface="Arial" charset="0"/>
                <a:cs typeface="Arial" charset="0"/>
              </a:rPr>
              <a:t>pactuação</a:t>
            </a:r>
            <a:r>
              <a:rPr lang="pt-BR" sz="2400" dirty="0" smtClean="0">
                <a:latin typeface="Arial" charset="0"/>
                <a:cs typeface="Arial" charset="0"/>
              </a:rPr>
              <a:t> internacional dos Direitos Humanos. 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Ela reafirma o compromisso político e social de determinados países de garantirem, em seus territórios e na relação com os demais, a promoção e a defesa dos direitos humanos como sendo fundamentais à democracia.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É um documento que possui vínculos com as condições sociais dos países que o produziram. Nos conflitos entre comunismo e capitalismo, da Guerra Fria, o artigo XVII da declaração faz a opção por um deles: o capitalismo.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None/>
            </a:pPr>
            <a:endParaRPr lang="pt-BR" sz="2400" dirty="0" smtClean="0">
              <a:latin typeface="Arial" charset="0"/>
              <a:cs typeface="Arial" charset="0"/>
            </a:endParaRPr>
          </a:p>
          <a:p>
            <a:endParaRPr lang="pt-BR" dirty="0" smtClean="0"/>
          </a:p>
        </p:txBody>
      </p:sp>
      <p:sp>
        <p:nvSpPr>
          <p:cNvPr id="8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7650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4525963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latin typeface="Arial" charset="0"/>
                <a:cs typeface="Arial" charset="0"/>
              </a:rPr>
              <a:t>Sabemos que, após a Declaração de 1948, os Direitos Humanos passaram a ser ainda mais desrespeitados. Porém não podemos negar que ela oferece um parâmetro de julgamento, um indicador de monitoramento das violações e controle social dos atos estatais.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8674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412875"/>
            <a:ext cx="7929618" cy="515939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1948: </a:t>
            </a:r>
            <a:r>
              <a:rPr lang="pt-BR" sz="2400" dirty="0" smtClean="0">
                <a:latin typeface="Arial" charset="0"/>
                <a:cs typeface="Arial" charset="0"/>
              </a:rPr>
              <a:t>Declaração Universal dos Direitos Humanos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1948: </a:t>
            </a:r>
            <a:r>
              <a:rPr lang="pt-BR" sz="2400" dirty="0" smtClean="0">
                <a:latin typeface="Arial" charset="0"/>
                <a:cs typeface="Arial" charset="0"/>
              </a:rPr>
              <a:t>Convenção Contra o Genocídio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1949:</a:t>
            </a:r>
            <a:r>
              <a:rPr lang="pt-BR" sz="2400" dirty="0" smtClean="0">
                <a:latin typeface="Arial" charset="0"/>
                <a:cs typeface="Arial" charset="0"/>
              </a:rPr>
              <a:t> Convenção para a Repressão do Tráfico de Pessoas e da Exploração da Prostituição por Outros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1956:</a:t>
            </a:r>
            <a:r>
              <a:rPr lang="pt-BR" sz="2400" dirty="0" smtClean="0">
                <a:latin typeface="Arial" charset="0"/>
                <a:cs typeface="Arial" charset="0"/>
              </a:rPr>
              <a:t> Convenção Complementar sobre Abolição da Escravidão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1965:</a:t>
            </a:r>
            <a:r>
              <a:rPr lang="pt-BR" sz="2400" dirty="0" smtClean="0">
                <a:latin typeface="Arial" charset="0"/>
                <a:cs typeface="Arial" charset="0"/>
              </a:rPr>
              <a:t> Convenção sobre a Eliminação de todas as formas de Discriminação Racial</a:t>
            </a:r>
          </a:p>
          <a:p>
            <a:pPr algn="just" eaLnBrk="1" hangingPunct="1"/>
            <a:endParaRPr lang="pt-BR" sz="2400" dirty="0" smtClean="0">
              <a:latin typeface="Arial" charset="0"/>
              <a:cs typeface="Arial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29600" cy="1143000"/>
          </a:xfrm>
        </p:spPr>
        <p:txBody>
          <a:bodyPr/>
          <a:lstStyle/>
          <a:p>
            <a:pPr algn="ctr" eaLnBrk="1" hangingPunct="1"/>
            <a:r>
              <a:rPr lang="pt-BR" sz="2800" b="1" dirty="0" smtClean="0">
                <a:latin typeface="Arial" charset="0"/>
                <a:cs typeface="Arial" charset="0"/>
              </a:rPr>
              <a:t>MARCOS INTERNACIONAIS DE DIREITOS HUMANOS</a:t>
            </a: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0" y="6500834"/>
            <a:ext cx="4286248" cy="35716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11ª CREDE   /  EEFM DEP. JOAQUIM DE FIGUEIREDO CORREIA   -   IRACEMA/CE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9698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428604"/>
            <a:ext cx="7929618" cy="5880121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1966:</a:t>
            </a:r>
            <a:r>
              <a:rPr lang="pt-BR" sz="2400" dirty="0" smtClean="0">
                <a:latin typeface="Arial" charset="0"/>
                <a:cs typeface="Arial" charset="0"/>
              </a:rPr>
              <a:t> Pacto Relativo aos Direitos Econômicos, Sociais e Culturais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1976:</a:t>
            </a:r>
            <a:r>
              <a:rPr lang="pt-BR" sz="2400" dirty="0" smtClean="0">
                <a:latin typeface="Arial" charset="0"/>
                <a:cs typeface="Arial" charset="0"/>
              </a:rPr>
              <a:t> Pacto Internacional Relativo aos Direitos Civis e Políticos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1984:</a:t>
            </a:r>
            <a:r>
              <a:rPr lang="pt-BR" sz="2400" dirty="0" smtClean="0">
                <a:latin typeface="Arial" charset="0"/>
                <a:cs typeface="Arial" charset="0"/>
              </a:rPr>
              <a:t> Convenção contra a Tortura e outros Tratamentos ou Penas Cruéis Desumanas ou Degradantes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1988:</a:t>
            </a:r>
            <a:r>
              <a:rPr lang="pt-BR" sz="2400" dirty="0" smtClean="0">
                <a:latin typeface="Arial" charset="0"/>
                <a:cs typeface="Arial" charset="0"/>
              </a:rPr>
              <a:t> Constituição Federal do Brasil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1990:</a:t>
            </a:r>
            <a:r>
              <a:rPr lang="pt-BR" sz="2400" dirty="0" smtClean="0">
                <a:latin typeface="Arial" charset="0"/>
                <a:cs typeface="Arial" charset="0"/>
              </a:rPr>
              <a:t> Estatuto da Criança e do Adolescente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0722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285728"/>
            <a:ext cx="8015286" cy="628654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1994: </a:t>
            </a:r>
            <a:r>
              <a:rPr lang="pt-BR" sz="2400" dirty="0" smtClean="0">
                <a:latin typeface="Arial" charset="0"/>
                <a:cs typeface="Arial" charset="0"/>
              </a:rPr>
              <a:t>Convenção Interamericana para Prevenir, Punir e Erradicar a Violência contra a Mulher</a:t>
            </a:r>
          </a:p>
          <a:p>
            <a:pPr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1998:</a:t>
            </a:r>
            <a:r>
              <a:rPr lang="pt-BR" sz="2400" dirty="0" smtClean="0">
                <a:latin typeface="Arial" charset="0"/>
                <a:cs typeface="Arial" charset="0"/>
              </a:rPr>
              <a:t> Programa Nacional de Direitos Humanos I</a:t>
            </a:r>
          </a:p>
          <a:p>
            <a:pPr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2001:</a:t>
            </a:r>
            <a:r>
              <a:rPr lang="pt-BR" sz="2400" dirty="0" smtClean="0">
                <a:latin typeface="Arial" charset="0"/>
                <a:cs typeface="Arial" charset="0"/>
              </a:rPr>
              <a:t> Declaração de Durban – Combate ao Racismo, Discriminação Racial, Xenofobia e Intolerância Correlata</a:t>
            </a:r>
          </a:p>
          <a:p>
            <a:pPr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2002:</a:t>
            </a:r>
            <a:r>
              <a:rPr lang="pt-BR" sz="2400" dirty="0" smtClean="0">
                <a:latin typeface="Arial" charset="0"/>
                <a:cs typeface="Arial" charset="0"/>
              </a:rPr>
              <a:t> Programa Nacional de Direitos Humanos II</a:t>
            </a:r>
          </a:p>
          <a:p>
            <a:pPr>
              <a:buNone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2003:</a:t>
            </a:r>
            <a:r>
              <a:rPr lang="pt-BR" sz="2400" dirty="0" smtClean="0">
                <a:latin typeface="Arial" charset="0"/>
                <a:cs typeface="Arial" charset="0"/>
              </a:rPr>
              <a:t> Plano Nacional de Educação em Direitos Humanos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b="1" dirty="0" smtClean="0">
                <a:latin typeface="Arial" charset="0"/>
                <a:cs typeface="Arial" charset="0"/>
              </a:rPr>
              <a:t>2006:</a:t>
            </a:r>
            <a:r>
              <a:rPr lang="pt-BR" sz="2400" dirty="0" smtClean="0">
                <a:latin typeface="Arial" charset="0"/>
                <a:cs typeface="Arial" charset="0"/>
              </a:rPr>
              <a:t> Lei de Violência doméstica e Familiar contra a Mulher – Maria da Penha</a:t>
            </a:r>
          </a:p>
          <a:p>
            <a:pPr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endParaRPr lang="pt-BR" sz="2400" dirty="0" smtClean="0"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None/>
            </a:pPr>
            <a:endParaRPr lang="pt-BR" dirty="0" smtClean="0">
              <a:latin typeface="Arial" charset="0"/>
              <a:cs typeface="Arial" charset="0"/>
            </a:endParaRP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1746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2976" y="357166"/>
            <a:ext cx="8001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itchFamily="34" charset="0"/>
              </a:rPr>
              <a:t>Afirmar a igualdade essencial dos seres 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humanos  </a:t>
            </a:r>
            <a:r>
              <a:rPr lang="pt-BR" sz="3200" b="1" dirty="0">
                <a:solidFill>
                  <a:srgbClr val="FF0000"/>
                </a:solidFill>
                <a:latin typeface="Calibri" pitchFamily="34" charset="0"/>
              </a:rPr>
              <a:t>não 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 significa </a:t>
            </a:r>
            <a:r>
              <a:rPr lang="pt-BR" sz="3200" b="1" dirty="0">
                <a:solidFill>
                  <a:srgbClr val="FF0000"/>
                </a:solidFill>
                <a:latin typeface="Calibri" pitchFamily="34" charset="0"/>
              </a:rPr>
              <a:t>deixar de reconhecer o valor da 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imensa diversidade </a:t>
            </a:r>
            <a:r>
              <a:rPr lang="pt-BR" sz="3200" b="1" dirty="0">
                <a:solidFill>
                  <a:srgbClr val="FF0000"/>
                </a:solidFill>
                <a:latin typeface="Calibri" pitchFamily="34" charset="0"/>
              </a:rPr>
              <a:t>humana. </a:t>
            </a:r>
            <a:endParaRPr lang="pt-BR" sz="3200" dirty="0">
              <a:latin typeface="Calibri" pitchFamily="34" charset="0"/>
            </a:endParaRPr>
          </a:p>
        </p:txBody>
      </p:sp>
      <p:pic>
        <p:nvPicPr>
          <p:cNvPr id="6" name="Imagem 5" descr="_muçulma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2357429"/>
            <a:ext cx="2000264" cy="3043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 descr="direitocultu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3333749"/>
            <a:ext cx="2214578" cy="295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786058"/>
            <a:ext cx="2364347" cy="272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4099" r:id="rId6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14414" y="285728"/>
            <a:ext cx="7642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dirty="0" smtClean="0"/>
          </a:p>
          <a:p>
            <a:pPr algn="ctr"/>
            <a:r>
              <a:rPr lang="pt-BR" sz="2800" dirty="0" smtClean="0">
                <a:latin typeface="Calibri" pitchFamily="34" charset="0"/>
              </a:rPr>
              <a:t>Os </a:t>
            </a:r>
            <a:r>
              <a:rPr lang="pt-BR" sz="2800" dirty="0">
                <a:latin typeface="Calibri" pitchFamily="34" charset="0"/>
              </a:rPr>
              <a:t>fundamentos da igualdade humana podem ser </a:t>
            </a:r>
            <a:endParaRPr lang="pt-BR" sz="2800" dirty="0" smtClean="0">
              <a:latin typeface="Calibri" pitchFamily="34" charset="0"/>
            </a:endParaRPr>
          </a:p>
          <a:p>
            <a:pPr algn="ctr"/>
            <a:r>
              <a:rPr lang="pt-BR" sz="2800" dirty="0" smtClean="0">
                <a:latin typeface="Calibri" pitchFamily="34" charset="0"/>
              </a:rPr>
              <a:t>Atribuídos:</a:t>
            </a:r>
            <a:endParaRPr lang="pt-BR" sz="2800" dirty="0">
              <a:latin typeface="Calibri" pitchFamily="34" charset="0"/>
            </a:endParaRPr>
          </a:p>
        </p:txBody>
      </p:sp>
      <p:pic>
        <p:nvPicPr>
          <p:cNvPr id="6" name="Picture 3" descr="C:\Documents and Settings\Administrador\Configurações locais\Temporary Internet Files\Content.IE5\Q5H2V2TS\MCj0194102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535686">
            <a:off x="1129651" y="1269124"/>
            <a:ext cx="2335793" cy="257344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048100" y="3214686"/>
            <a:ext cx="60959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800" b="1" dirty="0" smtClean="0">
                <a:latin typeface="Calibri" pitchFamily="34" charset="0"/>
              </a:rPr>
              <a:t>Na idéia de uma criação comum</a:t>
            </a:r>
          </a:p>
          <a:p>
            <a:r>
              <a:rPr lang="pt-BR" sz="2800" b="1" dirty="0" smtClean="0">
                <a:latin typeface="Calibri" pitchFamily="34" charset="0"/>
              </a:rPr>
              <a:t> ou de que todos os seres partilham </a:t>
            </a:r>
          </a:p>
          <a:p>
            <a:r>
              <a:rPr lang="pt-BR" sz="2800" b="1" dirty="0" smtClean="0">
                <a:latin typeface="Calibri" pitchFamily="34" charset="0"/>
              </a:rPr>
              <a:t>da mesma essência divina</a:t>
            </a:r>
            <a:r>
              <a:rPr lang="pt-BR" sz="2800" dirty="0" smtClean="0">
                <a:latin typeface="Calibri" pitchFamily="34" charset="0"/>
              </a:rPr>
              <a:t>;</a:t>
            </a:r>
          </a:p>
          <a:p>
            <a:endParaRPr lang="pt-BR" sz="28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t-BR" sz="2800" b="1" dirty="0" smtClean="0">
                <a:latin typeface="Calibri" pitchFamily="34" charset="0"/>
              </a:rPr>
              <a:t>Na aceitação, por parte das mais </a:t>
            </a:r>
          </a:p>
          <a:p>
            <a:r>
              <a:rPr lang="pt-BR" sz="2800" b="1" dirty="0" smtClean="0">
                <a:latin typeface="Calibri" pitchFamily="34" charset="0"/>
              </a:rPr>
              <a:t>diferentes culturas, de um determinado</a:t>
            </a:r>
          </a:p>
          <a:p>
            <a:r>
              <a:rPr lang="pt-BR" sz="2800" b="1" dirty="0" smtClean="0">
                <a:latin typeface="Calibri" pitchFamily="34" charset="0"/>
              </a:rPr>
              <a:t>conjunto de Direitos.</a:t>
            </a:r>
          </a:p>
          <a:p>
            <a:endParaRPr lang="pt-BR" dirty="0"/>
          </a:p>
        </p:txBody>
      </p:sp>
      <p:sp>
        <p:nvSpPr>
          <p:cNvPr id="8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5123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 descr="C:\Documents and Settings\Tatiana\Meus documentos\Fotos\1106489_keep_the_wor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28604"/>
            <a:ext cx="5072098" cy="4291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1285820" y="4286256"/>
            <a:ext cx="78581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Calibri" pitchFamily="34" charset="0"/>
              </a:rPr>
              <a:t>Os direitos humanos como são conhecidos hoje </a:t>
            </a:r>
            <a:r>
              <a:rPr lang="pt-BR" sz="2800" b="1" dirty="0" smtClean="0">
                <a:latin typeface="Calibri" pitchFamily="34" charset="0"/>
              </a:rPr>
              <a:t>foram </a:t>
            </a:r>
            <a:r>
              <a:rPr lang="pt-BR" sz="2800" b="1" dirty="0">
                <a:latin typeface="Calibri" pitchFamily="34" charset="0"/>
              </a:rPr>
              <a:t>formalizados na 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Declaração Universal dos </a:t>
            </a:r>
            <a:r>
              <a:rPr lang="pt-BR" sz="2800" b="1" dirty="0" smtClean="0">
                <a:solidFill>
                  <a:srgbClr val="FF0000"/>
                </a:solidFill>
                <a:latin typeface="Calibri" pitchFamily="34" charset="0"/>
              </a:rPr>
              <a:t>Direitos 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Humanos</a:t>
            </a:r>
            <a:r>
              <a:rPr lang="pt-BR" sz="2800" b="1" dirty="0">
                <a:latin typeface="Calibri" pitchFamily="34" charset="0"/>
              </a:rPr>
              <a:t>, </a:t>
            </a:r>
            <a:r>
              <a:rPr lang="pt-BR" sz="2800" b="1" dirty="0" smtClean="0">
                <a:latin typeface="Calibri" pitchFamily="34" charset="0"/>
              </a:rPr>
              <a:t>promulgada pela Assembléia Geral </a:t>
            </a:r>
            <a:r>
              <a:rPr lang="pt-BR" sz="2800" b="1" dirty="0">
                <a:latin typeface="Calibri" pitchFamily="34" charset="0"/>
              </a:rPr>
              <a:t>das Nações </a:t>
            </a:r>
            <a:r>
              <a:rPr lang="pt-BR" sz="2800" b="1" dirty="0" smtClean="0">
                <a:latin typeface="Calibri" pitchFamily="34" charset="0"/>
              </a:rPr>
              <a:t>Unidas </a:t>
            </a:r>
            <a:r>
              <a:rPr lang="pt-BR" sz="2800" b="1" dirty="0">
                <a:latin typeface="Calibri" pitchFamily="34" charset="0"/>
              </a:rPr>
              <a:t>em </a:t>
            </a:r>
            <a:r>
              <a:rPr lang="pt-BR" sz="2800" b="1" dirty="0" smtClean="0">
                <a:latin typeface="Calibri" pitchFamily="34" charset="0"/>
              </a:rPr>
              <a:t>Paris – 1948.</a:t>
            </a:r>
            <a:endParaRPr lang="pt-BR" sz="2800" dirty="0">
              <a:latin typeface="Calibri" pitchFamily="34" charset="0"/>
            </a:endParaRPr>
          </a:p>
        </p:txBody>
      </p:sp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6147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1304900" y="1571588"/>
            <a:ext cx="7839100" cy="5286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8" name="CaixaDeTexto 9"/>
          <p:cNvSpPr txBox="1">
            <a:spLocks noChangeArrowheads="1"/>
          </p:cNvSpPr>
          <p:nvPr/>
        </p:nvSpPr>
        <p:spPr bwMode="auto">
          <a:xfrm>
            <a:off x="1071538" y="2500306"/>
            <a:ext cx="778671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pt-BR" sz="2400" b="1" dirty="0" smtClean="0"/>
              <a:t>Promover com os jovens uma reflexão sobre Direitos Humanos, a partir da leitura crítica da Declaração Universal dos Diretos Humanos e do Cidadão e da Constituição Federal;</a:t>
            </a:r>
          </a:p>
          <a:p>
            <a:pPr marL="457200" indent="-457200" algn="just">
              <a:buAutoNum type="arabicPeriod"/>
            </a:pPr>
            <a:endParaRPr lang="pt-BR" sz="2400" b="1" dirty="0" smtClean="0"/>
          </a:p>
          <a:p>
            <a:pPr marL="457200" indent="-457200" algn="just">
              <a:buAutoNum type="arabicPeriod"/>
            </a:pPr>
            <a:r>
              <a:rPr lang="pt-BR" sz="2400" dirty="0" smtClean="0"/>
              <a:t> </a:t>
            </a:r>
            <a:r>
              <a:rPr lang="pt-BR" sz="2400" b="1" dirty="0" smtClean="0"/>
              <a:t>Definir </a:t>
            </a:r>
            <a:r>
              <a:rPr lang="pt-BR" sz="2400" b="1" dirty="0"/>
              <a:t>a natureza,  os fundamentos e as principais  características do conceito de  Direitos Humanos.</a:t>
            </a:r>
          </a:p>
          <a:p>
            <a:endParaRPr lang="pt-BR" dirty="0">
              <a:latin typeface="Calibri" pitchFamily="34" charset="0"/>
            </a:endParaRPr>
          </a:p>
        </p:txBody>
      </p:sp>
      <p:pic>
        <p:nvPicPr>
          <p:cNvPr id="9" name="Picture 11" descr="C:\Documents and Settings\Administrador\Configurações locais\Temporary Internet Files\Content.IE5\JHDW83QR\MCj03259220000[1].wm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85852" y="214290"/>
            <a:ext cx="2500298" cy="228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4"/>
          <p:cNvSpPr txBox="1">
            <a:spLocks/>
          </p:cNvSpPr>
          <p:nvPr/>
        </p:nvSpPr>
        <p:spPr>
          <a:xfrm>
            <a:off x="4010020" y="426720"/>
            <a:ext cx="507606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Principais Objetivos...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16385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85820" y="4071942"/>
            <a:ext cx="78581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/>
              <a:t> </a:t>
            </a:r>
          </a:p>
          <a:p>
            <a:pPr algn="just"/>
            <a:endParaRPr lang="pt-BR" sz="2200" dirty="0" smtClean="0"/>
          </a:p>
          <a:p>
            <a:pPr algn="just"/>
            <a:endParaRPr lang="pt-BR" sz="2200" dirty="0" smtClean="0"/>
          </a:p>
          <a:p>
            <a:pPr algn="just"/>
            <a:r>
              <a:rPr lang="pt-BR" sz="2800" b="1" dirty="0" smtClean="0">
                <a:latin typeface="Calibri" pitchFamily="34" charset="0"/>
              </a:rPr>
              <a:t>Isto significa que a plena efetivação de qualquer direito humano depende da efetiva concretização de todos os outros</a:t>
            </a:r>
            <a:endParaRPr lang="pt-BR" sz="2800" b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4"/>
            <a:ext cx="3643338" cy="364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1142976" y="500042"/>
            <a:ext cx="800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alibri" pitchFamily="34" charset="0"/>
              </a:rPr>
              <a:t>ALÉM DE </a:t>
            </a:r>
            <a:r>
              <a:rPr lang="pt-BR" sz="2800" b="1" dirty="0" smtClean="0">
                <a:latin typeface="Calibri" pitchFamily="34" charset="0"/>
              </a:rPr>
              <a:t>UNIVERSAIS</a:t>
            </a:r>
            <a:r>
              <a:rPr lang="pt-BR" sz="2800" dirty="0" smtClean="0">
                <a:latin typeface="Calibri" pitchFamily="34" charset="0"/>
              </a:rPr>
              <a:t>, OS DIREITOS HUMANOS SÃO:</a:t>
            </a:r>
            <a:endParaRPr lang="pt-BR" sz="2800" dirty="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357290" y="2786058"/>
            <a:ext cx="68580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2800" dirty="0" smtClean="0">
                <a:solidFill>
                  <a:srgbClr val="C00000"/>
                </a:solidFill>
                <a:latin typeface="Calibri" pitchFamily="34" charset="0"/>
              </a:rPr>
              <a:t>indivisíveis,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800" dirty="0" smtClean="0">
                <a:solidFill>
                  <a:srgbClr val="C00000"/>
                </a:solidFill>
                <a:latin typeface="Calibri" pitchFamily="34" charset="0"/>
              </a:rPr>
              <a:t>interdependentes  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800" dirty="0" err="1" smtClean="0">
                <a:solidFill>
                  <a:srgbClr val="C00000"/>
                </a:solidFill>
                <a:latin typeface="Calibri" pitchFamily="34" charset="0"/>
              </a:rPr>
              <a:t>interrelacionados</a:t>
            </a:r>
            <a:r>
              <a:rPr lang="pt-BR" sz="2800" dirty="0" smtClean="0">
                <a:solidFill>
                  <a:srgbClr val="C00000"/>
                </a:solidFill>
              </a:rPr>
              <a:t> </a:t>
            </a:r>
          </a:p>
          <a:p>
            <a:endParaRPr lang="pt-BR" dirty="0"/>
          </a:p>
        </p:txBody>
      </p:sp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2770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214414" y="642918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Calibri" pitchFamily="34" charset="0"/>
              </a:rPr>
              <a:t>A partir da Declaração Universal, foram sancionadas tipologias dos direitos humanos como:</a:t>
            </a:r>
            <a:endParaRPr lang="pt-BR" sz="2800" dirty="0">
              <a:latin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71538" y="2714620"/>
            <a:ext cx="77867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600" dirty="0" smtClean="0">
                <a:solidFill>
                  <a:srgbClr val="FF0000"/>
                </a:solidFill>
                <a:latin typeface="Calibri" pitchFamily="34" charset="0"/>
              </a:rPr>
              <a:t>Pacto Internacional dos Direitos Civis e Políticos.</a:t>
            </a:r>
          </a:p>
          <a:p>
            <a:pPr>
              <a:buFont typeface="Wingdings" pitchFamily="2" charset="2"/>
              <a:buChar char="ü"/>
            </a:pPr>
            <a:r>
              <a:rPr lang="pt-BR" sz="2600" dirty="0" smtClean="0">
                <a:solidFill>
                  <a:srgbClr val="FF0000"/>
                </a:solidFill>
                <a:latin typeface="Calibri" pitchFamily="34" charset="0"/>
              </a:rPr>
              <a:t>Pacto Internacional dos Direitos Econômicos, Sociais e Culturais.</a:t>
            </a:r>
            <a:endParaRPr lang="pt-BR" sz="2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14414" y="4286256"/>
            <a:ext cx="7929586" cy="1631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pt-BR" sz="2200" b="1" dirty="0" smtClean="0"/>
          </a:p>
          <a:p>
            <a:pPr algn="ctr"/>
            <a:r>
              <a:rPr lang="pt-BR" sz="2800" b="1" dirty="0" smtClean="0">
                <a:latin typeface="Calibri" pitchFamily="34" charset="0"/>
              </a:rPr>
              <a:t>Você conhece o significado desses direitos em sua vida?</a:t>
            </a:r>
          </a:p>
          <a:p>
            <a:pPr algn="ctr"/>
            <a:endParaRPr lang="pt-BR" sz="2200" b="1" dirty="0"/>
          </a:p>
        </p:txBody>
      </p:sp>
      <p:sp>
        <p:nvSpPr>
          <p:cNvPr id="11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3794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15345" y="4857760"/>
            <a:ext cx="78286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Direitos Civis e Políticos</a:t>
            </a:r>
            <a:r>
              <a:rPr lang="pt-BR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São as condições necessárias e imprescindíveis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para garantir a liberdade individual e coletiva e o exercício da democracia.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 possibilidade de cada indivíduo  contribuir  em relação às decisões sobre o destino de todos.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43240" y="857232"/>
            <a:ext cx="352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Direitos de Liberdade</a:t>
            </a:r>
            <a:endParaRPr lang="pt-BR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928802"/>
            <a:ext cx="2141529" cy="214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/>
          <p:cNvSpPr txBox="1"/>
          <p:nvPr/>
        </p:nvSpPr>
        <p:spPr>
          <a:xfrm>
            <a:off x="1214414" y="4143380"/>
            <a:ext cx="1990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hangingPunct="0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Liberdade  de expressão,</a:t>
            </a:r>
          </a:p>
          <a:p>
            <a:pPr lvl="0" algn="ctr" eaLnBrk="0" hangingPunct="0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direito de ir e vir</a:t>
            </a:r>
            <a:endParaRPr lang="pt-BR" dirty="0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000240"/>
            <a:ext cx="2000264" cy="221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/>
          <p:cNvSpPr txBox="1"/>
          <p:nvPr/>
        </p:nvSpPr>
        <p:spPr>
          <a:xfrm>
            <a:off x="3929058" y="4286256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Direito de votar e </a:t>
            </a:r>
          </a:p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ser votado</a:t>
            </a:r>
            <a:endParaRPr lang="pt-BR" sz="1400" dirty="0">
              <a:latin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714488"/>
            <a:ext cx="2786082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/>
          <p:cNvSpPr txBox="1"/>
          <p:nvPr/>
        </p:nvSpPr>
        <p:spPr>
          <a:xfrm>
            <a:off x="5929322" y="4000504"/>
            <a:ext cx="287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Liberdade de pensamento, direito de</a:t>
            </a:r>
          </a:p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associação e manifestação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071538" y="214290"/>
            <a:ext cx="8072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atin typeface="Arial" charset="0"/>
                <a:cs typeface="Arial" charset="0"/>
              </a:rPr>
              <a:t>OS DIREITOS HUMANOS PODEM SER SUBDIVIDIDOS EM:</a:t>
            </a:r>
            <a:endParaRPr lang="pt-BR" dirty="0"/>
          </a:p>
        </p:txBody>
      </p:sp>
      <p:sp>
        <p:nvSpPr>
          <p:cNvPr id="14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4818" r:id="rId7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00100" y="4929198"/>
            <a:ext cx="790009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2200" b="1" dirty="0" smtClean="0">
                <a:solidFill>
                  <a:srgbClr val="C00000"/>
                </a:solidFill>
                <a:latin typeface="Calibri" pitchFamily="34" charset="0"/>
              </a:rPr>
              <a:t>Direitos Econômicos, Sociais, Culturais -</a:t>
            </a:r>
            <a:r>
              <a:rPr lang="pt-BR" sz="2200" dirty="0" smtClean="0">
                <a:latin typeface="Calibri" pitchFamily="34" charset="0"/>
              </a:rPr>
              <a:t> São as condições necessárias e imprescindíveis para sobreviver com dignidade e ter iguais oportunidades em um determinado contexto sócio-histórico.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43240" y="214290"/>
            <a:ext cx="346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Direitos de Igualdade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142976" y="2214554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hangingPunct="0"/>
            <a:r>
              <a:rPr lang="pt-BR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Direito a educação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28992" y="3357562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Direito ao emprego </a:t>
            </a:r>
          </a:p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 ao salário justo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429256" y="3286124"/>
            <a:ext cx="14025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Direito a </a:t>
            </a:r>
          </a:p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moradia digna e </a:t>
            </a:r>
          </a:p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saneamento</a:t>
            </a:r>
            <a:endParaRPr lang="pt-BR" sz="1400" dirty="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714356"/>
            <a:ext cx="1697520" cy="144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928670"/>
            <a:ext cx="1714512" cy="234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571612"/>
            <a:ext cx="1714512" cy="153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1357298"/>
            <a:ext cx="185738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ixaDeTexto 13"/>
          <p:cNvSpPr txBox="1"/>
          <p:nvPr/>
        </p:nvSpPr>
        <p:spPr>
          <a:xfrm>
            <a:off x="7000892" y="4000504"/>
            <a:ext cx="188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Direito ao  exercício da </a:t>
            </a:r>
          </a:p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própria cultura</a:t>
            </a:r>
            <a:endParaRPr lang="pt-BR" sz="1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00100" y="4572008"/>
            <a:ext cx="247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Direito ao meio ambiente sadio</a:t>
            </a:r>
            <a:endParaRPr lang="pt-BR" sz="1400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3143248"/>
            <a:ext cx="2113334" cy="1355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5842" r:id="rId8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71538" y="5143512"/>
            <a:ext cx="76858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FF0000"/>
                </a:solidFill>
                <a:latin typeface="Calibri" pitchFamily="34" charset="0"/>
              </a:rPr>
              <a:t>Direitos dos Povos ou Direitos Coletivos -</a:t>
            </a:r>
            <a:r>
              <a:rPr lang="pt-BR" sz="2400" dirty="0" smtClean="0">
                <a:latin typeface="Calibri" pitchFamily="34" charset="0"/>
              </a:rPr>
              <a:t> São as condições que garantem a existência e a sobrevivência, com dignidade, de sujeitos coletivos.</a:t>
            </a:r>
            <a:endParaRPr lang="pt-BR" sz="2200" dirty="0" smtClean="0">
              <a:latin typeface="Calibri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500298" y="500042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Direitos de Solidariedade</a:t>
            </a:r>
            <a:endParaRPr lang="pt-BR" sz="28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214810" y="3929066"/>
            <a:ext cx="1552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Autodeterminação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500826" y="4000504"/>
            <a:ext cx="2325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Desenvolvimento sustentável</a:t>
            </a:r>
            <a:endParaRPr lang="pt-BR" sz="1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857356" y="3857628"/>
            <a:ext cx="430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latin typeface="Calibri" pitchFamily="34" charset="0"/>
                <a:cs typeface="Times New Roman" pitchFamily="18" charset="0"/>
              </a:rPr>
              <a:t>Paz</a:t>
            </a:r>
            <a:endParaRPr lang="pt-BR" sz="1400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2" name="Picture 6" descr="C:\Documents and Settings\Administrador\Configurações locais\Temporary Internet Files\Content.IE5\IPCZMXCD\MCj0437493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785926"/>
            <a:ext cx="2500330" cy="2077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Picture 8" descr="http://2.bp.blogspot.com/_z7c8Vh7pZqs/SDrCBZD4WRI/AAAAAAAABp0/h3O6KCyF8qI/s400/PASSEATA%2BGAY%5B1%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785926"/>
            <a:ext cx="2661332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714488"/>
            <a:ext cx="2643206" cy="2025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 explicativo em seta para baixo 4"/>
          <p:cNvSpPr/>
          <p:nvPr/>
        </p:nvSpPr>
        <p:spPr>
          <a:xfrm>
            <a:off x="1142976" y="3786190"/>
            <a:ext cx="3714776" cy="85725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o explicativo em seta para baixo 5"/>
          <p:cNvSpPr/>
          <p:nvPr/>
        </p:nvSpPr>
        <p:spPr>
          <a:xfrm>
            <a:off x="3571868" y="2214554"/>
            <a:ext cx="2643206" cy="1071570"/>
          </a:xfrm>
          <a:prstGeom prst="downArrowCallou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071538" y="428604"/>
            <a:ext cx="7786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>
                <a:solidFill>
                  <a:srgbClr val="C00000"/>
                </a:solidFill>
                <a:latin typeface="Calibri" pitchFamily="34" charset="0"/>
              </a:rPr>
              <a:t>Direito Internacional dos Direitos Humanos</a:t>
            </a:r>
          </a:p>
          <a:p>
            <a:endParaRPr lang="pt-BR" sz="2200" b="1" dirty="0" smtClean="0">
              <a:latin typeface="Calibri" pitchFamily="34" charset="0"/>
            </a:endParaRPr>
          </a:p>
          <a:p>
            <a:pPr algn="just"/>
            <a:r>
              <a:rPr lang="pt-BR" sz="2200" dirty="0" smtClean="0">
                <a:latin typeface="Calibri" pitchFamily="34" charset="0"/>
              </a:rPr>
              <a:t>Representa os acordos elaborados pela comunidade internacional a partir da Declaração Universal do qual foram concebidos os: 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357290" y="4857760"/>
            <a:ext cx="700092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que integram e articulam mecanismos jurídicos </a:t>
            </a:r>
          </a:p>
          <a:p>
            <a:pPr algn="ctr"/>
            <a:r>
              <a:rPr lang="pt-BR" sz="2200" b="1" dirty="0" smtClean="0"/>
              <a:t>e institucionais de promoção e proteção.</a:t>
            </a:r>
            <a:endParaRPr lang="pt-BR" sz="2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214414" y="3857628"/>
            <a:ext cx="3500462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3"/>
            <a:r>
              <a:rPr lang="pt-BR" sz="1600" b="1" dirty="0" smtClean="0"/>
              <a:t>Internacional das Nações Unidas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857619" y="2214554"/>
            <a:ext cx="19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Sistemas</a:t>
            </a:r>
            <a:endParaRPr lang="pt-BR" sz="2800" dirty="0" smtClean="0">
              <a:latin typeface="Calibri" pitchFamily="34" charset="0"/>
            </a:endParaRPr>
          </a:p>
        </p:txBody>
      </p:sp>
      <p:sp>
        <p:nvSpPr>
          <p:cNvPr id="12" name="Texto explicativo em seta para baixo 11"/>
          <p:cNvSpPr/>
          <p:nvPr/>
        </p:nvSpPr>
        <p:spPr>
          <a:xfrm>
            <a:off x="5143504" y="3786190"/>
            <a:ext cx="3857652" cy="85725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286380" y="3857628"/>
            <a:ext cx="382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Regionais de Direitos Humanos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14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6866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TRAJETÓRIA DOS DIREITOS</a:t>
            </a:r>
            <a:endParaRPr lang="pt-BR" dirty="0"/>
          </a:p>
        </p:txBody>
      </p:sp>
      <p:pic>
        <p:nvPicPr>
          <p:cNvPr id="5" name="Sala de Notícias l Trajetórias dos Direitos Humanos.mo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7550" y="157003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71802" y="2071678"/>
            <a:ext cx="5715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2400" dirty="0" smtClean="0">
                <a:latin typeface="Calibri" pitchFamily="34" charset="0"/>
                <a:cs typeface="Arial" pitchFamily="34" charset="0"/>
              </a:rPr>
              <a:t>Os direitos humanos são as condições indispensáveis para que qualquer ser humano possa existir, se desenvolver como pessoa e participar plenamente da vida. </a:t>
            </a:r>
          </a:p>
        </p:txBody>
      </p:sp>
      <p:pic>
        <p:nvPicPr>
          <p:cNvPr id="6" name="Picture 5" descr="C:\Documents and Settings\Administrador\Configurações locais\Temporary Internet Files\Content.IE5\W9MBCLYJ\MCj0088978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357298"/>
            <a:ext cx="1857388" cy="238497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071538" y="4071942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 smtClean="0">
              <a:latin typeface="Calibri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400" dirty="0" smtClean="0">
                <a:latin typeface="Calibri" pitchFamily="34" charset="0"/>
                <a:cs typeface="Arial" pitchFamily="34" charset="0"/>
              </a:rPr>
              <a:t>Têm origem na igualdade essencial de todas as pessoas e são universais e indivisíveis, não podendo ser promovidos e efetivados separadamente uns dos outros.</a:t>
            </a:r>
            <a:endParaRPr lang="pt-BR" sz="24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7890" r:id="rId4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943848" cy="1143000"/>
          </a:xfrm>
        </p:spPr>
        <p:txBody>
          <a:bodyPr/>
          <a:lstStyle/>
          <a:p>
            <a:pPr algn="ctr"/>
            <a:r>
              <a:rPr lang="pt-BR" sz="4000" b="1" dirty="0" smtClean="0">
                <a:latin typeface="Arial" charset="0"/>
                <a:cs typeface="Arial" charset="0"/>
              </a:rPr>
              <a:t>REFERÊNCIA BIBLIOGRÁFICA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071546"/>
            <a:ext cx="8072494" cy="5054617"/>
          </a:xfrm>
        </p:spPr>
        <p:txBody>
          <a:bodyPr>
            <a:normAutofit fontScale="62500" lnSpcReduction="20000"/>
          </a:bodyPr>
          <a:lstStyle/>
          <a:p>
            <a:r>
              <a:rPr lang="pt-BR" sz="2800" dirty="0" smtClean="0">
                <a:latin typeface="Arial" charset="0"/>
                <a:cs typeface="Arial" charset="0"/>
              </a:rPr>
              <a:t>SANTOS, Robson dos. Afinal, o que são Direitos Humanos? Revista Sociologia: </a:t>
            </a:r>
            <a:r>
              <a:rPr lang="pt-BR" sz="2800" dirty="0" err="1" smtClean="0">
                <a:latin typeface="Arial" charset="0"/>
                <a:cs typeface="Arial" charset="0"/>
              </a:rPr>
              <a:t>ciência&amp;vida</a:t>
            </a:r>
            <a:r>
              <a:rPr lang="pt-BR" sz="2800" dirty="0" smtClean="0">
                <a:latin typeface="Arial" charset="0"/>
                <a:cs typeface="Arial" charset="0"/>
              </a:rPr>
              <a:t>. Escala. Ano I. Nº 5. P. 82, pp. 34-41.</a:t>
            </a:r>
          </a:p>
          <a:p>
            <a:r>
              <a:rPr lang="pt-BR" dirty="0" smtClean="0">
                <a:latin typeface="Arial" charset="0"/>
                <a:cs typeface="Arial" charset="0"/>
                <a:hlinkClick r:id="rId3"/>
              </a:rPr>
              <a:t>http://www.youtube.com/watch?v=quQQrPC7WME</a:t>
            </a:r>
            <a:r>
              <a:rPr lang="pt-BR" dirty="0" smtClean="0">
                <a:latin typeface="Arial" charset="0"/>
                <a:cs typeface="Arial" charset="0"/>
              </a:rPr>
              <a:t>, acesso em 03 de outubro de 2013, às 08:03;</a:t>
            </a:r>
          </a:p>
          <a:p>
            <a:r>
              <a:rPr lang="pt-BR" dirty="0" smtClean="0">
                <a:latin typeface="Arial" charset="0"/>
                <a:cs typeface="Arial" charset="0"/>
                <a:hlinkClick r:id="rId4"/>
              </a:rPr>
              <a:t>http://www.youtube.com/watch?v=3HJQYkrQCJk</a:t>
            </a:r>
            <a:r>
              <a:rPr lang="pt-BR" dirty="0" smtClean="0">
                <a:latin typeface="Arial" charset="0"/>
                <a:cs typeface="Arial" charset="0"/>
              </a:rPr>
              <a:t>, acesso em 03 de outubro de 2013 às 09:00</a:t>
            </a:r>
          </a:p>
          <a:p>
            <a:r>
              <a:rPr lang="pt-BR" dirty="0" smtClean="0"/>
              <a:t>• Íntegra da Declaração Universal dos Direitos Humanos da ONU, disponível para </a:t>
            </a:r>
            <a:r>
              <a:rPr lang="pt-BR" i="1" dirty="0" smtClean="0"/>
              <a:t>download </a:t>
            </a:r>
            <a:r>
              <a:rPr lang="pt-BR" dirty="0" smtClean="0"/>
              <a:t>no site oficial da ONU no Brasil.</a:t>
            </a:r>
          </a:p>
          <a:p>
            <a:r>
              <a:rPr lang="pt-BR" dirty="0" smtClean="0"/>
              <a:t>• Íntegra da Constituição da República Federativa do Brasil. Disponível para </a:t>
            </a:r>
            <a:r>
              <a:rPr lang="pt-BR" i="1" dirty="0" smtClean="0"/>
              <a:t>download </a:t>
            </a:r>
            <a:r>
              <a:rPr lang="pt-BR" dirty="0" smtClean="0"/>
              <a:t>no site oficial da Presidência da República.</a:t>
            </a:r>
          </a:p>
          <a:p>
            <a:r>
              <a:rPr lang="pt-BR" dirty="0" smtClean="0"/>
              <a:t>• PINSKY, Jaime. História da cidadania. 4ª Edição - 2ª Reimpressão - Editora Contexto, São Paulo, novembro 2008.</a:t>
            </a:r>
          </a:p>
          <a:p>
            <a:r>
              <a:rPr lang="pt-BR" dirty="0" smtClean="0"/>
              <a:t>• VIEIRA, Liszt. Os </a:t>
            </a:r>
            <a:r>
              <a:rPr lang="pt-BR" dirty="0" err="1" smtClean="0"/>
              <a:t>Argonautas</a:t>
            </a:r>
            <a:r>
              <a:rPr lang="pt-BR" dirty="0" smtClean="0"/>
              <a:t> da Cidadania. Editora Record, 2001. Disponível para </a:t>
            </a:r>
            <a:r>
              <a:rPr lang="pt-BR" i="1" dirty="0" smtClean="0"/>
              <a:t>download </a:t>
            </a:r>
            <a:r>
              <a:rPr lang="pt-BR" dirty="0" smtClean="0"/>
              <a:t>no site do autor.</a:t>
            </a:r>
          </a:p>
          <a:p>
            <a:endParaRPr lang="pt-BR" sz="28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sz="28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pt-BR" sz="2800" dirty="0" smtClean="0">
                <a:latin typeface="Arial" charset="0"/>
                <a:cs typeface="Arial" charset="0"/>
              </a:rPr>
              <a:t>Imagens:</a:t>
            </a:r>
          </a:p>
          <a:p>
            <a:r>
              <a:rPr lang="pt-BR" sz="2800" dirty="0" smtClean="0">
                <a:hlinkClick r:id="rId5"/>
              </a:rPr>
              <a:t>http://www.sxc.hu/</a:t>
            </a:r>
            <a:endParaRPr lang="pt-BR" sz="28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pt-BR" sz="2800" dirty="0" smtClean="0">
              <a:latin typeface="Arial" charset="0"/>
              <a:cs typeface="Arial" charset="0"/>
            </a:endParaRPr>
          </a:p>
          <a:p>
            <a:pPr algn="just"/>
            <a:endParaRPr lang="pt-BR" sz="2800" dirty="0" smtClean="0">
              <a:latin typeface="Arial" charset="0"/>
              <a:cs typeface="Arial" charset="0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0" y="6500834"/>
            <a:ext cx="4286248" cy="35716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11ª CREDE   /  EEFM DEP. JOAQUIM DE FIGUEIREDO CORREIA   -   IRACEMA/CE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38914" r:id="rId6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1538" y="1142984"/>
            <a:ext cx="7929618" cy="5634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 dirty="0"/>
              <a:t>"A principal meta da educação é criar homens que sejam capazes de fazer coisas novas, não simplesmente repetir o que outras gerações já fizeram. Homens que sejam criadores, inventores, descobridores. A segunda meta da educação é formar mentes que estejam em condições de criticar, verificar e não aceitar tudo que a elas se propõe." </a:t>
            </a:r>
            <a:endParaRPr lang="pt-BR" sz="2400" b="1" dirty="0" smtClean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dirty="0" smtClean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smtClean="0"/>
              <a:t>(</a:t>
            </a:r>
            <a:r>
              <a:rPr lang="pt-BR" sz="2400" dirty="0"/>
              <a:t>Jean Piaget</a:t>
            </a:r>
            <a:r>
              <a:rPr lang="pt-BR" sz="2400" dirty="0" smtClean="0"/>
              <a:t>)</a:t>
            </a: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b="1" dirty="0" smtClean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b="1" dirty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 dirty="0" smtClean="0"/>
              <a:t>"</a:t>
            </a:r>
            <a:r>
              <a:rPr lang="pt-BR" sz="2400" b="1" dirty="0"/>
              <a:t>A boa educação é moeda de ouro, em toda parte tem valor." 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endParaRPr lang="pt-BR" sz="2400" b="1" dirty="0" smtClean="0"/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smtClean="0"/>
              <a:t>(</a:t>
            </a:r>
            <a:r>
              <a:rPr lang="pt-BR" sz="2400" dirty="0"/>
              <a:t>Padre Antônio Vieira)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57289" y="209532"/>
            <a:ext cx="7572429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4000" b="1" u="sng" dirty="0" smtClean="0">
                <a:solidFill>
                  <a:srgbClr val="000000"/>
                </a:solidFill>
              </a:rPr>
              <a:t>AGRADECIMENTOS</a:t>
            </a:r>
            <a:endParaRPr lang="pt-BR" sz="4000" b="1" u="sng" dirty="0">
              <a:solidFill>
                <a:srgbClr val="000000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/>
          </a:bodyPr>
          <a:lstStyle/>
          <a:p>
            <a:pPr algn="ctr"/>
            <a:r>
              <a:rPr lang="pt-BR" sz="1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endParaRPr lang="pt-BR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7171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ta para a direita 8"/>
          <p:cNvSpPr/>
          <p:nvPr/>
        </p:nvSpPr>
        <p:spPr>
          <a:xfrm>
            <a:off x="1071538" y="2714620"/>
            <a:ext cx="4214842" cy="11430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Você já leu livros ou participou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/>
                </a:solidFill>
                <a:latin typeface="Calibri" pitchFamily="34" charset="0"/>
              </a:rPr>
              <a:t>palestras sobre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Seta para a direita 9"/>
          <p:cNvSpPr/>
          <p:nvPr/>
        </p:nvSpPr>
        <p:spPr>
          <a:xfrm rot="20411677">
            <a:off x="1001541" y="4506901"/>
            <a:ext cx="4430829" cy="1143000"/>
          </a:xfrm>
          <a:prstGeom prst="rightArrow">
            <a:avLst/>
          </a:prstGeom>
          <a:solidFill>
            <a:srgbClr val="ED6D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Já conversou com colegas de trabalho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ou seus alunos  sobre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429256" y="1500174"/>
            <a:ext cx="3500404" cy="357188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latin typeface="Calibri" pitchFamily="34" charset="0"/>
              </a:rPr>
              <a:t>D</a:t>
            </a:r>
            <a:r>
              <a:rPr lang="pt-BR" sz="4800" b="1" dirty="0" smtClean="0">
                <a:latin typeface="Calibri" pitchFamily="34" charset="0"/>
              </a:rPr>
              <a:t>ireitos </a:t>
            </a:r>
            <a:r>
              <a:rPr lang="pt-BR" sz="4800" b="1" dirty="0">
                <a:latin typeface="Calibri" pitchFamily="34" charset="0"/>
              </a:rPr>
              <a:t>H</a:t>
            </a:r>
            <a:r>
              <a:rPr lang="pt-BR" sz="4800" b="1" dirty="0" smtClean="0">
                <a:latin typeface="Calibri" pitchFamily="34" charset="0"/>
              </a:rPr>
              <a:t>umanos</a:t>
            </a:r>
            <a:r>
              <a:rPr lang="pt-BR" sz="4800" b="1" dirty="0">
                <a:latin typeface="Calibri" pitchFamily="34" charset="0"/>
              </a:rPr>
              <a:t>?</a:t>
            </a:r>
          </a:p>
        </p:txBody>
      </p:sp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143108" y="5929330"/>
            <a:ext cx="66801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alibri" pitchFamily="34" charset="0"/>
              </a:rPr>
              <a:t>Os direitos humanos fazem parte da vida de </a:t>
            </a:r>
            <a:r>
              <a:rPr lang="pt-BR" sz="2200" b="1" dirty="0" smtClean="0">
                <a:latin typeface="Calibri" pitchFamily="34" charset="0"/>
              </a:rPr>
              <a:t>todos?...</a:t>
            </a:r>
            <a:endParaRPr lang="pt-BR" sz="2200" b="1" dirty="0">
              <a:latin typeface="Calibri" pitchFamily="34" charset="0"/>
            </a:endParaRPr>
          </a:p>
        </p:txBody>
      </p:sp>
      <p:sp>
        <p:nvSpPr>
          <p:cNvPr id="13" name="Seta para a direita 12"/>
          <p:cNvSpPr/>
          <p:nvPr/>
        </p:nvSpPr>
        <p:spPr>
          <a:xfrm rot="750153">
            <a:off x="1083949" y="1003474"/>
            <a:ext cx="4331405" cy="1143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1"/>
                </a:solidFill>
              </a:rPr>
              <a:t>Você já parou para refletir sobre a importância dos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4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1027" r:id="rId3" imgW="15000000" imgH="4315427" progId="">
              <p:embed/>
            </p:oleObj>
          </a:graphicData>
        </a:graphic>
      </p:graphicFrame>
      <p:sp>
        <p:nvSpPr>
          <p:cNvPr id="16" name="Título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Alguns questionamentos...</a:t>
            </a:r>
            <a:endParaRPr kumimoji="0" lang="pt-BR" sz="38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1538" y="2571744"/>
            <a:ext cx="7429552" cy="78581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 Narrow" pitchFamily="34" charset="0"/>
              </a:rPr>
              <a:t>11ª CREDE   /  EEFM DEP. JOAQUIM DE FIGUEIREDO CORREIA   -   IRACEMA/CE</a:t>
            </a:r>
            <a:br>
              <a:rPr lang="pt-BR" sz="2000" b="1" dirty="0" smtClean="0">
                <a:solidFill>
                  <a:schemeClr val="tx1"/>
                </a:solidFill>
                <a:latin typeface="Arial Narrow" pitchFamily="34" charset="0"/>
              </a:rPr>
            </a:br>
            <a:endParaRPr lang="pt-BR" sz="1500" dirty="0">
              <a:solidFill>
                <a:schemeClr val="tx1"/>
              </a:solidFill>
              <a:latin typeface="Agency FB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428728" y="285728"/>
          <a:ext cx="7072362" cy="2143140"/>
        </p:xfrm>
        <a:graphic>
          <a:graphicData uri="http://schemas.openxmlformats.org/presentationml/2006/ole">
            <p:oleObj spid="_x0000_s39938" r:id="rId3" imgW="15000000" imgH="4315427" progId="">
              <p:embed/>
            </p:oleObj>
          </a:graphicData>
        </a:graphic>
      </p:graphicFrame>
      <p:sp>
        <p:nvSpPr>
          <p:cNvPr id="7" name="Título 4"/>
          <p:cNvSpPr txBox="1">
            <a:spLocks/>
          </p:cNvSpPr>
          <p:nvPr/>
        </p:nvSpPr>
        <p:spPr>
          <a:xfrm>
            <a:off x="1714448" y="5500678"/>
            <a:ext cx="7429552" cy="135732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  <a:t>Profº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  <a:t> </a:t>
            </a:r>
            <a:r>
              <a:rPr kumimoji="0" lang="pt-B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  <a:t>Cícero Benigno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  <a:t>Almeida Neto</a:t>
            </a:r>
            <a:b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</a:br>
            <a: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 Narrow" pitchFamily="34" charset="0"/>
                <a:ea typeface="+mj-ea"/>
                <a:cs typeface="+mj-cs"/>
              </a:rPr>
              <a:t>Graduado em História/ UVA – 2009</a:t>
            </a:r>
            <a:b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 Narrow" pitchFamily="34" charset="0"/>
                <a:ea typeface="+mj-ea"/>
                <a:cs typeface="+mj-cs"/>
              </a:rPr>
              <a:t>Especialista em História do Brasil/ UVA – 2011</a:t>
            </a:r>
            <a:b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 Narrow" pitchFamily="34" charset="0"/>
                <a:ea typeface="+mj-ea"/>
                <a:cs typeface="+mj-cs"/>
              </a:rPr>
              <a:t>Especialista em Psicopedagogia Clinica e Institucional/ FALC/ 2013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1214414" y="3714752"/>
            <a:ext cx="7429552" cy="100013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Franklin Gothic Medium" pitchFamily="34" charset="0"/>
                <a:ea typeface="+mj-ea"/>
                <a:cs typeface="+mj-cs"/>
              </a:rPr>
              <a:t>OBRIGADO!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t-BR" sz="3800" i="1" dirty="0" smtClean="0"/>
              <a:t>E O INÍCIO FOI ASSIM...</a:t>
            </a:r>
            <a:endParaRPr lang="pt-BR" sz="3800" i="1" dirty="0"/>
          </a:p>
        </p:txBody>
      </p:sp>
      <p:pic>
        <p:nvPicPr>
          <p:cNvPr id="6" name="A História dos Direitos Humanos 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4414" y="1571612"/>
            <a:ext cx="7705722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/>
        </p:nvGraphicFramePr>
        <p:xfrm>
          <a:off x="857224" y="1142984"/>
          <a:ext cx="7715304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051" r:id="rId7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pt-BR" sz="4000" dirty="0" smtClean="0">
                <a:latin typeface="Arial" charset="0"/>
                <a:cs typeface="Arial" charset="0"/>
              </a:rPr>
              <a:t>Os direitos humanos...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071538" y="1855788"/>
            <a:ext cx="7615262" cy="4525962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...possuem diversos significados e interpretações, mas existe um consenso no qual </a:t>
            </a:r>
            <a:r>
              <a:rPr lang="pt-BR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TODAS AS PESSOAS SÃO DETENTORAS DOS DIREITOS HUMANOS</a:t>
            </a:r>
            <a:r>
              <a:rPr lang="pt-BR" sz="2400" dirty="0" smtClean="0">
                <a:latin typeface="Arial" charset="0"/>
                <a:cs typeface="Arial" charset="0"/>
              </a:rPr>
              <a:t>, independentemente  de sua etnia, raça, gênero, sexualidade e situação </a:t>
            </a:r>
            <a:r>
              <a:rPr lang="pt-BR" sz="2400" dirty="0" err="1" smtClean="0">
                <a:latin typeface="Arial" charset="0"/>
                <a:cs typeface="Arial" charset="0"/>
              </a:rPr>
              <a:t>sócioeconômica</a:t>
            </a:r>
            <a:r>
              <a:rPr lang="pt-BR" sz="2400" dirty="0" smtClean="0">
                <a:latin typeface="Arial" charset="0"/>
                <a:cs typeface="Arial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latin typeface="Arial" charset="0"/>
                <a:cs typeface="Arial" charset="0"/>
              </a:rPr>
              <a:t>...fundamenta-se no ideal de construção de uma sociedade que permita e garanta as mesmas condições sociais e de aquisições de bens.</a:t>
            </a:r>
          </a:p>
          <a:p>
            <a:pPr algn="just"/>
            <a:endParaRPr lang="pt-BR" sz="2400" dirty="0" smtClean="0">
              <a:latin typeface="Arial" charset="0"/>
              <a:cs typeface="Arial" charset="0"/>
            </a:endParaRPr>
          </a:p>
          <a:p>
            <a:pPr algn="just"/>
            <a:endParaRPr lang="pt-BR" sz="2400" dirty="0" smtClean="0">
              <a:latin typeface="Arial" charset="0"/>
              <a:cs typeface="Arial" charset="0"/>
            </a:endParaRPr>
          </a:p>
          <a:p>
            <a:pPr algn="just">
              <a:buFont typeface="Arial" charset="0"/>
              <a:buNone/>
            </a:pPr>
            <a:endParaRPr lang="pt-BR" sz="2400" dirty="0" smtClean="0">
              <a:latin typeface="Arial" charset="0"/>
              <a:cs typeface="Arial" charset="0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0" y="6500834"/>
            <a:ext cx="4286248" cy="35716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11ª CREDE   /  EEFM DEP. JOAQUIM DE FIGUEIREDO CORREIA   -   IRACEMA/CE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1506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eus Documentos\Edson\L'hermitage\2011\Fevereiro\Direitos humanos\Imagens\1175961_amiral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66" y="1857364"/>
            <a:ext cx="2714644" cy="4092428"/>
          </a:xfrm>
          <a:noFill/>
        </p:spPr>
      </p:pic>
      <p:pic>
        <p:nvPicPr>
          <p:cNvPr id="6" name="Picture 3" descr="D:\Meus Documentos\Edson\L'hermitage\2011\Fevereiro\Direitos humanos\Imagens\1245129_kid_in_a_wheelchai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214942" y="2500306"/>
            <a:ext cx="3071834" cy="369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1071538" y="857232"/>
            <a:ext cx="78581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>
                <a:cs typeface="Arial" charset="0"/>
              </a:rPr>
              <a:t>...são necessários e inalienáveis, pois sustentam os pressupostos para que cada ser humano tenha uma vida digna.</a:t>
            </a:r>
          </a:p>
        </p:txBody>
      </p:sp>
      <p:sp>
        <p:nvSpPr>
          <p:cNvPr id="8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2530" r:id="rId5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pt-BR" sz="4000" b="1" dirty="0" smtClean="0">
                <a:latin typeface="Arial" charset="0"/>
                <a:cs typeface="Arial" charset="0"/>
              </a:rPr>
              <a:t>HISTÓRICO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000099" y="1196975"/>
            <a:ext cx="7697813" cy="511175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latin typeface="Arial" charset="0"/>
                <a:cs typeface="Arial" charset="0"/>
              </a:rPr>
              <a:t>O que hoje entendemos por </a:t>
            </a:r>
            <a:r>
              <a:rPr lang="pt-BR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DIREITOS HUMANOS </a:t>
            </a:r>
            <a:r>
              <a:rPr lang="pt-BR" sz="2800" dirty="0" smtClean="0">
                <a:latin typeface="Arial" charset="0"/>
                <a:cs typeface="Arial" charset="0"/>
              </a:rPr>
              <a:t>foi profundamente influenciado pelo Iluminismo Europeu, nos séc. 17 e 18.</a:t>
            </a:r>
          </a:p>
          <a:p>
            <a:pPr algn="just">
              <a:buFont typeface="Wingdings" pitchFamily="2" charset="2"/>
              <a:buChar char="Ø"/>
            </a:pPr>
            <a:endParaRPr lang="pt-BR" sz="28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latin typeface="Arial" charset="0"/>
                <a:cs typeface="Arial" charset="0"/>
              </a:rPr>
              <a:t>O </a:t>
            </a:r>
            <a:r>
              <a:rPr lang="pt-BR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ILUMINISMO</a:t>
            </a:r>
            <a:r>
              <a:rPr lang="pt-BR" sz="2800" dirty="0" smtClean="0">
                <a:latin typeface="Arial" charset="0"/>
                <a:cs typeface="Arial" charset="0"/>
              </a:rPr>
              <a:t> rompe com as idéias teocêntricas medievais e anuncia o império da razão. O homem passa a ser o centro do universo.</a:t>
            </a:r>
          </a:p>
          <a:p>
            <a:pPr algn="just">
              <a:buFont typeface="Wingdings" pitchFamily="2" charset="2"/>
              <a:buChar char="Ø"/>
            </a:pPr>
            <a:endParaRPr lang="pt-BR" sz="2800" dirty="0" smtClean="0"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latin typeface="Arial" charset="0"/>
                <a:cs typeface="Arial" charset="0"/>
              </a:rPr>
              <a:t>A </a:t>
            </a:r>
            <a:r>
              <a:rPr lang="pt-BR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DESIGUALDADE</a:t>
            </a:r>
            <a:r>
              <a:rPr lang="pt-BR" sz="2800" dirty="0" smtClean="0">
                <a:latin typeface="Arial" charset="0"/>
                <a:cs typeface="Arial" charset="0"/>
              </a:rPr>
              <a:t>, natural e institucionalizada nos feudos e nas monarquias, foi sendo substituída por uma constante busca por igualdade. </a:t>
            </a:r>
          </a:p>
          <a:p>
            <a:pPr algn="just" eaLnBrk="1" hangingPunct="1"/>
            <a:endParaRPr lang="pt-BR" sz="2800" dirty="0" smtClean="0">
              <a:latin typeface="Arial" charset="0"/>
              <a:cs typeface="Arial" charset="0"/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0" y="6500834"/>
            <a:ext cx="4286248" cy="35716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11ª CREDE   /  EEFM DEP. JOAQUIM DE FIGUEIREDO CORREIA   -   IRACEMA/CE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3554" r:id="rId3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eus Documentos\Edson\L'hermitage\2011\Fevereiro\Direitos humanos\Imagens\667714_-paper_people-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57818" y="2143116"/>
            <a:ext cx="3219741" cy="2286016"/>
          </a:xfrm>
          <a:noFill/>
        </p:spPr>
      </p:pic>
      <p:pic>
        <p:nvPicPr>
          <p:cNvPr id="6" name="Picture 4" descr="D:\Meus Documentos\Edson\L'hermitage\2011\Fevereiro\Direitos humanos\Imagens\1040137_justice_srb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214818"/>
            <a:ext cx="3000396" cy="230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Meus Documentos\Edson\L'hermitage\2011\Fevereiro\Direitos humanos\Imagens\922636_jaqu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643182"/>
            <a:ext cx="237648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1071538" y="214290"/>
            <a:ext cx="78581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>
                <a:cs typeface="Arial" charset="0"/>
              </a:rPr>
              <a:t>A Revolução Francesa (1789) simboliza as lutas sociais em busca desta igualdade. </a:t>
            </a:r>
            <a:r>
              <a:rPr lang="pt-BR" sz="2800" b="1" dirty="0" smtClean="0">
                <a:solidFill>
                  <a:srgbClr val="0070C0"/>
                </a:solidFill>
                <a:cs typeface="Arial" charset="0"/>
              </a:rPr>
              <a:t>LIBERDADE, IGUALDADE E FRATERNIDADE </a:t>
            </a:r>
            <a:r>
              <a:rPr lang="pt-BR" sz="2800" dirty="0" smtClean="0">
                <a:cs typeface="Arial" charset="0"/>
              </a:rPr>
              <a:t>influenciaram </a:t>
            </a:r>
            <a:r>
              <a:rPr lang="pt-BR" sz="2800" dirty="0">
                <a:cs typeface="Arial" charset="0"/>
              </a:rPr>
              <a:t>e foram influenciadas já pela noção de Direitos Humanos.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0" y="6500834"/>
            <a:ext cx="4286248" cy="35716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000" dirty="0" smtClean="0">
                <a:solidFill>
                  <a:schemeClr val="tx1"/>
                </a:solidFill>
              </a:rPr>
              <a:t>11ª CREDE   /  EEFM DEP. JOAQUIM DE FIGUEIREDO CORREIA   -   IRACEMA/CE</a:t>
            </a:r>
            <a:endParaRPr lang="pt-BR" sz="1000" dirty="0">
              <a:solidFill>
                <a:schemeClr val="tx1"/>
              </a:solidFill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0" y="6215082"/>
          <a:ext cx="1714512" cy="428604"/>
        </p:xfrm>
        <a:graphic>
          <a:graphicData uri="http://schemas.openxmlformats.org/presentationml/2006/ole">
            <p:oleObj spid="_x0000_s24578" r:id="rId6" imgW="15000000" imgH="43154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Personalizada 1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637F26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221</TotalTime>
  <Words>1799</Words>
  <Application>Microsoft Office PowerPoint</Application>
  <PresentationFormat>Apresentação na tela (4:3)</PresentationFormat>
  <Paragraphs>206</Paragraphs>
  <Slides>30</Slides>
  <Notes>2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0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Solstício</vt:lpstr>
      <vt:lpstr>Slide 1</vt:lpstr>
      <vt:lpstr>11ª CREDE   /  EEFM DEP. JOAQUIM DE FIGUEIREDO CORREIA   -   IRACEMA/CE</vt:lpstr>
      <vt:lpstr>11ª CREDE   /  EEFM DEP. JOAQUIM DE FIGUEIREDO CORREIA   -   IRACEMA/CE</vt:lpstr>
      <vt:lpstr>E O INÍCIO FOI ASSIM...</vt:lpstr>
      <vt:lpstr>11ª CREDE   /  EEFM DEP. JOAQUIM DE FIGUEIREDO CORREIA   -   IRACEMA/CE</vt:lpstr>
      <vt:lpstr>Os direitos humanos...</vt:lpstr>
      <vt:lpstr>11ª CREDE   /  EEFM DEP. JOAQUIM DE FIGUEIREDO CORREIA   -   IRACEMA/CE</vt:lpstr>
      <vt:lpstr>HISTÓRICO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MARCOS INTERNACIONAIS DE DIREITOS HUMANOS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11ª CREDE   /  EEFM DEP. JOAQUIM DE FIGUEIREDO CORREIA   -   IRACEMA/CE</vt:lpstr>
      <vt:lpstr>Slide 24</vt:lpstr>
      <vt:lpstr>11ª CREDE   /  EEFM DEP. JOAQUIM DE FIGUEIREDO CORREIA   -   IRACEMA/CE</vt:lpstr>
      <vt:lpstr>TRAJETÓRIA DOS DIREITOS</vt:lpstr>
      <vt:lpstr>11ª CREDE   /  EEFM DEP. JOAQUIM DE FIGUEIREDO CORREIA   -   IRACEMA/CE</vt:lpstr>
      <vt:lpstr>REFERÊNCIA BIBLIOGRÁFICA</vt:lpstr>
      <vt:lpstr>11ª CREDE   /  EEFM DEP. JOAQUIM DE FIGUEIREDO CORREIA   -   IRACEMA/CE</vt:lpstr>
      <vt:lpstr>11ª CREDE   /  EEFM DEP. JOAQUIM DE FIGUEIREDO CORREIA   -   IRACEMA/CE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***</dc:creator>
  <cp:lastModifiedBy>Cícero Benigno</cp:lastModifiedBy>
  <cp:revision>24</cp:revision>
  <dcterms:created xsi:type="dcterms:W3CDTF">2012-03-06T13:59:20Z</dcterms:created>
  <dcterms:modified xsi:type="dcterms:W3CDTF">2014-04-03T15:34:44Z</dcterms:modified>
</cp:coreProperties>
</file>